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1" r:id="rId4"/>
    <p:sldId id="270" r:id="rId5"/>
    <p:sldId id="272" r:id="rId6"/>
    <p:sldId id="277" r:id="rId7"/>
    <p:sldId id="282" r:id="rId8"/>
    <p:sldId id="284" r:id="rId9"/>
    <p:sldId id="285" r:id="rId10"/>
    <p:sldId id="290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3A5F-9D65-4DC1-9D76-903D4A053D1F}" type="datetimeFigureOut">
              <a:rPr lang="hu-HU" smtClean="0"/>
              <a:pPr/>
              <a:t>2020.10.30.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3923-7FD6-460D-B3F5-C7EA538A7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95536" y="548680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SZÁLLODAI BIZTONSÁGI KAPUK és </a:t>
            </a:r>
          </a:p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VÍRUSVÉDELMI LÉGTISZTÍTÓK  </a:t>
            </a:r>
          </a:p>
          <a:p>
            <a:pPr algn="ctr"/>
            <a:endParaRPr lang="hu-H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34020" r="22039" b="34796"/>
          <a:stretch>
            <a:fillRect/>
          </a:stretch>
        </p:blipFill>
        <p:spPr bwMode="auto">
          <a:xfrm>
            <a:off x="1835696" y="2852936"/>
            <a:ext cx="59046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115616" y="1733907"/>
            <a:ext cx="7128792" cy="8309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C000"/>
                </a:solidFill>
              </a:rPr>
              <a:t>OBI </a:t>
            </a:r>
            <a:r>
              <a:rPr lang="hu-H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BIZTONSÁGOS HOTEL  </a:t>
            </a:r>
            <a:endParaRPr lang="hu-H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18549" y="2780928"/>
            <a:ext cx="194421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6600" dirty="0" smtClean="0">
                <a:solidFill>
                  <a:srgbClr val="FFC000"/>
                </a:solidFill>
              </a:rPr>
              <a:t>OBI</a:t>
            </a:r>
            <a:endParaRPr lang="hu-HU" sz="6600" dirty="0">
              <a:solidFill>
                <a:srgbClr val="FFC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79912" y="60212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2020. október hónap</a:t>
            </a:r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" y="1796386"/>
            <a:ext cx="1835696" cy="7060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2981907"/>
            <a:ext cx="1835696" cy="7060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17167"/>
            <a:ext cx="1656184" cy="6369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83" y="606925"/>
            <a:ext cx="4104456" cy="10312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7711" t="37440" r="2548" b="32320"/>
          <a:stretch>
            <a:fillRect/>
          </a:stretch>
        </p:blipFill>
        <p:spPr bwMode="auto">
          <a:xfrm>
            <a:off x="6963582" y="548680"/>
            <a:ext cx="2000905" cy="88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Rendszergazda\Asztal\C19O3\korona_matrica.jpg"/>
          <p:cNvPicPr>
            <a:picLocks noChangeAspect="1" noChangeArrowheads="1"/>
          </p:cNvPicPr>
          <p:nvPr/>
        </p:nvPicPr>
        <p:blipFill>
          <a:blip r:embed="rId5" cstate="print"/>
          <a:srcRect l="1045" t="370" r="50656" b="1456"/>
          <a:stretch>
            <a:fillRect/>
          </a:stretch>
        </p:blipFill>
        <p:spPr bwMode="auto">
          <a:xfrm>
            <a:off x="3167844" y="3501008"/>
            <a:ext cx="3096344" cy="314972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979712" y="177281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JÁRVÁNY ELLENI VÉDELEM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234888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MŰSZAKI – TECHNOLÓGIAI ESZKÖZÖK , INNOVATÍV MEGOLDÁSOK </a:t>
            </a:r>
            <a:r>
              <a:rPr lang="hu-HU" sz="2400" b="1" dirty="0" smtClean="0">
                <a:solidFill>
                  <a:srgbClr val="C00000"/>
                </a:solidFill>
              </a:rPr>
              <a:t>AZ                               -TÓL</a:t>
            </a:r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" y="508976"/>
            <a:ext cx="2520280" cy="96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1094248"/>
            <a:ext cx="8856984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ea typeface="Calibri" pitchFamily="34" charset="0"/>
                <a:cs typeface="Times New Roman" pitchFamily="18" charset="0"/>
              </a:rPr>
              <a:t>Egyedi járványvédelmi eszközök – berendezések, rendszerek </a:t>
            </a:r>
            <a:r>
              <a:rPr lang="hu-HU" sz="1400" b="1" dirty="0" smtClean="0">
                <a:ea typeface="Calibri" pitchFamily="34" charset="0"/>
                <a:cs typeface="Times New Roman" pitchFamily="18" charset="0"/>
              </a:rPr>
              <a:t>az                               -</a:t>
            </a:r>
            <a:r>
              <a:rPr lang="hu-HU" sz="1400" b="1" dirty="0" err="1" smtClean="0">
                <a:ea typeface="Calibri" pitchFamily="34" charset="0"/>
                <a:cs typeface="Times New Roman" pitchFamily="18" charset="0"/>
              </a:rPr>
              <a:t>tól</a:t>
            </a:r>
            <a:r>
              <a:rPr lang="hu-HU" sz="1400" b="1" dirty="0" smtClean="0">
                <a:ea typeface="Calibri" pitchFamily="34" charset="0"/>
                <a:cs typeface="Times New Roman" pitchFamily="18" charset="0"/>
              </a:rPr>
              <a:t> 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25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dirty="0" smtClean="0">
                <a:ea typeface="Calibri" pitchFamily="34" charset="0"/>
                <a:cs typeface="Times New Roman" pitchFamily="18" charset="0"/>
              </a:rPr>
              <a:t>A SARS-2 Covid-19 világjárvány 2020. márciusi kitörése arra  ösztönözte vállalatunkat , hogy a meglévő fejlesztő és beszállító partnereket találjon az intézményi, vállalati, és lakossági igények kielégítésére.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Az OBI innovatív ajánlata: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/>
              <a:t>A járvány elleni védekezés, kiemelten az</a:t>
            </a:r>
            <a:r>
              <a:rPr lang="hu-HU" sz="1200" b="1" dirty="0" smtClean="0"/>
              <a:t> új típusú koronavírus (SARS-CoV-2)</a:t>
            </a:r>
            <a:r>
              <a:rPr lang="hu-HU" sz="1200" dirty="0" smtClean="0"/>
              <a:t> terjedésének megakadályozását szolgáló műszaki javaslatok:</a:t>
            </a:r>
          </a:p>
          <a:p>
            <a:pPr lvl="0" algn="just"/>
            <a:endParaRPr lang="hu-HU" sz="1200" b="1" dirty="0" smtClean="0"/>
          </a:p>
          <a:p>
            <a:pPr lvl="0" algn="just"/>
            <a:r>
              <a:rPr lang="hu-HU" sz="1200" b="1" dirty="0" smtClean="0"/>
              <a:t>MEGELŐZÉS</a:t>
            </a:r>
            <a:r>
              <a:rPr lang="hu-HU" sz="1200" dirty="0" smtClean="0"/>
              <a:t> – A huzamos emberi tartózkodásra szolgáló terek, illetve közösségi terek védelme a fertőzés, illetve a fertőzött személyek felismerésével, a fertőzött személyek bejutásának megakadályozásával.</a:t>
            </a:r>
          </a:p>
          <a:p>
            <a:pPr lvl="0" algn="just"/>
            <a:r>
              <a:rPr lang="hu-HU" sz="1200" b="1" dirty="0" smtClean="0"/>
              <a:t>LOKALIZÁLÁS</a:t>
            </a:r>
            <a:r>
              <a:rPr lang="hu-HU" sz="1200" dirty="0" smtClean="0"/>
              <a:t> – Az azonosítás nélkül közösségi terekbe bejutó személyek levegőn keresztül történő vírusfertőzésének lokalizálása a kilélegzett levegő terjedésének megakadályozásával, a legrövidebb úton történő tisztításával, a levegőbe kerülő vírusszennyeződés eltávolításával.</a:t>
            </a:r>
          </a:p>
          <a:p>
            <a:pPr lvl="0" algn="just"/>
            <a:r>
              <a:rPr lang="hu-HU" sz="1200" b="1" dirty="0" smtClean="0"/>
              <a:t>ÁRTALMATLANÍTÁS</a:t>
            </a:r>
            <a:r>
              <a:rPr lang="hu-HU" sz="1200" dirty="0" smtClean="0"/>
              <a:t> – A levegőbe kerülő vírusfertőzés semlegesítése speciális Covid-19 levegőtisztító berendezések(</a:t>
            </a:r>
            <a:r>
              <a:rPr lang="hu-HU" sz="1200" dirty="0" err="1" smtClean="0"/>
              <a:t>ek</a:t>
            </a:r>
            <a:r>
              <a:rPr lang="hu-HU" sz="1200" dirty="0" smtClean="0"/>
              <a:t>) alkalmazásával. A levegőn keresztül, cseppfertőzéssel, vagy személyes érintéssel felületekre kerülő vírusszennyezések semlegesítése fertőtlenítéssel. </a:t>
            </a:r>
          </a:p>
          <a:p>
            <a:pPr lvl="0" algn="just"/>
            <a:r>
              <a:rPr lang="hu-HU" sz="1200" b="1" dirty="0" smtClean="0"/>
              <a:t>KONTROLL és KOCKÁZAT CSÖKKENTÉS</a:t>
            </a:r>
            <a:r>
              <a:rPr lang="hu-HU" sz="1200" dirty="0" smtClean="0"/>
              <a:t> – A huzamos emberi tartózkodásra szolgáló terek, a bent tartózkodó személyek folyamatos járványvédelmi kontrollja a MEGELŐZÉS egyes módszereinek, technikai eszközeinek folyamatos alkalmazásával.  </a:t>
            </a:r>
          </a:p>
          <a:p>
            <a:pPr algn="just"/>
            <a:r>
              <a:rPr lang="hu-HU" sz="1200" dirty="0" smtClean="0"/>
              <a:t>A védelem módszertana alapján (amely közvetlenül kapcsolódik a műszaki-technológiai eszközökhöz):</a:t>
            </a:r>
          </a:p>
          <a:p>
            <a:pPr lvl="0" algn="just"/>
            <a:r>
              <a:rPr lang="hu-HU" sz="1200" dirty="0" smtClean="0"/>
              <a:t>LEVEGŐVÉDELEM – LEVEGŐBIZTONSÁG - Levegőbe kerülő vírusok elpusztítása </a:t>
            </a:r>
            <a:r>
              <a:rPr lang="hu-HU" sz="1200" b="1" dirty="0" smtClean="0"/>
              <a:t>speciális légtisztító berendezések alkalmazásával.</a:t>
            </a:r>
            <a:endParaRPr lang="hu-HU" sz="1200" dirty="0" smtClean="0"/>
          </a:p>
          <a:p>
            <a:pPr lvl="0" algn="just"/>
            <a:r>
              <a:rPr lang="hu-HU" sz="1200" dirty="0" smtClean="0"/>
              <a:t>FELÜLETVÉDELEM – FELÜLETBIZTONSÁG - Felületekre kerülő vírusszennyezés elpusztítása </a:t>
            </a:r>
            <a:r>
              <a:rPr lang="hu-HU" sz="1200" b="1" dirty="0" smtClean="0"/>
              <a:t>fertőtlenítő eljárások alkalmazásával</a:t>
            </a:r>
            <a:r>
              <a:rPr lang="hu-HU" sz="1200" dirty="0" smtClean="0"/>
              <a:t>.</a:t>
            </a:r>
          </a:p>
          <a:p>
            <a:pPr lvl="0" algn="just"/>
            <a:r>
              <a:rPr lang="hu-HU" sz="1200" dirty="0" smtClean="0"/>
              <a:t>LEVEGŐ ÁRAMLÁSVÉDELEM – A terek légcseréjének, a szellőztető levegő járványvédelmi szempontból tervezett áramlásának biztosítása </a:t>
            </a:r>
            <a:r>
              <a:rPr lang="hu-HU" sz="1200" b="1" dirty="0" smtClean="0"/>
              <a:t>speciális belső levegő áramoltató, és természetes szellőzést biztosító ventilációs berendezések alkalmazásával.</a:t>
            </a:r>
            <a:r>
              <a:rPr lang="hu-HU" sz="1200" dirty="0" smtClean="0"/>
              <a:t>  </a:t>
            </a:r>
          </a:p>
          <a:p>
            <a:pPr lvl="0" algn="just"/>
            <a:r>
              <a:rPr lang="hu-HU" sz="1200" dirty="0" smtClean="0"/>
              <a:t>SZEMÉLYT ÉRINTŐ HIGIÉNÉS VÉDELEM – elsősorban az érintés útján terjedő vírusfertőzést megakadályozó </a:t>
            </a:r>
            <a:r>
              <a:rPr lang="hu-HU" sz="1200" b="1" dirty="0" smtClean="0"/>
              <a:t>speciális kézfertőtlenítő berendezések alkalmazásával.</a:t>
            </a:r>
            <a:r>
              <a:rPr lang="hu-HU" sz="1200" dirty="0" smtClean="0"/>
              <a:t> </a:t>
            </a:r>
          </a:p>
          <a:p>
            <a:pPr lvl="0" algn="just"/>
            <a:r>
              <a:rPr lang="hu-HU" sz="1200" dirty="0" smtClean="0"/>
              <a:t>ÜZEMELTETÉST ÉRINTŐ VÉDELEM – A műszaki technológiai eszközök </a:t>
            </a:r>
            <a:r>
              <a:rPr lang="hu-HU" sz="1200" b="1" dirty="0" err="1" smtClean="0"/>
              <a:t>smart</a:t>
            </a:r>
            <a:r>
              <a:rPr lang="hu-HU" sz="1200" b="1" dirty="0" smtClean="0"/>
              <a:t> üzemmód szerinti működtetése</a:t>
            </a:r>
            <a:r>
              <a:rPr lang="hu-HU" sz="1200" dirty="0" smtClean="0"/>
              <a:t>, speciális </a:t>
            </a:r>
            <a:r>
              <a:rPr lang="hu-HU" sz="1200" b="1" dirty="0" err="1" smtClean="0"/>
              <a:t>smart</a:t>
            </a:r>
            <a:r>
              <a:rPr lang="hu-HU" sz="1200" b="1" dirty="0" smtClean="0"/>
              <a:t> szenzorok- egyedi érzékeléstechnológiák alkalmazása</a:t>
            </a:r>
            <a:r>
              <a:rPr lang="hu-HU" sz="1200" dirty="0" smtClean="0"/>
              <a:t>, a berendezések működését ellenőrző </a:t>
            </a:r>
            <a:r>
              <a:rPr lang="hu-HU" sz="1200" b="1" dirty="0" smtClean="0"/>
              <a:t>online felügyeleti rendszerek alkalmazása</a:t>
            </a:r>
            <a:r>
              <a:rPr lang="hu-HU" sz="1200" dirty="0" smtClean="0"/>
              <a:t>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25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7" y="44624"/>
            <a:ext cx="3067989" cy="77083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7711" t="37440" r="2548" b="32320"/>
          <a:stretch>
            <a:fillRect/>
          </a:stretch>
        </p:blipFill>
        <p:spPr bwMode="auto">
          <a:xfrm>
            <a:off x="3253017" y="44624"/>
            <a:ext cx="1584176" cy="7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/>
          <p:cNvCxnSpPr/>
          <p:nvPr/>
        </p:nvCxnSpPr>
        <p:spPr>
          <a:xfrm>
            <a:off x="4618250" y="641180"/>
            <a:ext cx="4320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203848" y="108501"/>
            <a:ext cx="6192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BELÉPTETŐ KAPUK  </a:t>
            </a:r>
          </a:p>
          <a:p>
            <a:pPr algn="ctr"/>
            <a:endParaRPr lang="hu-HU" b="1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64619"/>
            <a:ext cx="989856" cy="380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764704"/>
            <a:ext cx="885698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600" b="1" dirty="0" smtClean="0">
                <a:solidFill>
                  <a:schemeClr val="accent6"/>
                </a:solidFill>
              </a:rPr>
              <a:t>Az OBI műszaki-technológiai védekezést érintő javaslatai:</a:t>
            </a:r>
          </a:p>
          <a:p>
            <a:pPr lvl="0" algn="just"/>
            <a:r>
              <a:rPr lang="hu-HU" sz="1200" dirty="0" smtClean="0"/>
              <a:t>- MOBIL és BEÉPÍTETT Covid-19 légtisztító berendezések – légtisztító oszlopok, tornyok alkalmazása 150 lég m3/óra – 1500 lég m3/óra teljesítmények között.</a:t>
            </a:r>
          </a:p>
          <a:p>
            <a:pPr lvl="0" algn="just"/>
            <a:r>
              <a:rPr lang="hu-HU" sz="1200" dirty="0" smtClean="0"/>
              <a:t>- MOBIL és BEÉPÍTETT </a:t>
            </a:r>
            <a:r>
              <a:rPr lang="hu-HU" sz="1200" dirty="0" err="1" smtClean="0"/>
              <a:t>smart</a:t>
            </a:r>
            <a:r>
              <a:rPr lang="hu-HU" sz="1200" dirty="0" smtClean="0"/>
              <a:t> ózonfertőtlenítő és fertőtlenítési hatékonyságot növelő, fertőtlenítést követő szellőztetést biztosító ventilációs eszközök 5 g/h-200 g/h teljesítmény értékek között.</a:t>
            </a:r>
          </a:p>
          <a:p>
            <a:pPr lvl="0" algn="just"/>
            <a:r>
              <a:rPr lang="hu-HU" sz="1200" dirty="0" smtClean="0"/>
              <a:t>- </a:t>
            </a:r>
            <a:r>
              <a:rPr lang="hu-HU" sz="1200" dirty="0" err="1" smtClean="0"/>
              <a:t>Multifunkciós</a:t>
            </a:r>
            <a:r>
              <a:rPr lang="hu-HU" sz="1200" dirty="0" smtClean="0"/>
              <a:t> beléptető kapuk telepítése a./Covid-19 beépített légtisztító berendezéssel, b./</a:t>
            </a:r>
            <a:r>
              <a:rPr lang="hu-HU" sz="1200" dirty="0" err="1" smtClean="0"/>
              <a:t>smart</a:t>
            </a:r>
            <a:r>
              <a:rPr lang="hu-HU" sz="1200" dirty="0" smtClean="0"/>
              <a:t> lázmérő kamera rendszerrel, c./személyi higiénét biztosító beépített, fotocellás adagolású </a:t>
            </a:r>
            <a:r>
              <a:rPr lang="hu-HU" sz="1200" dirty="0" err="1" smtClean="0"/>
              <a:t>smart</a:t>
            </a:r>
            <a:r>
              <a:rPr lang="hu-HU" sz="1200" dirty="0" smtClean="0"/>
              <a:t> kézfertőtlenítő berendezéssel, d./beépített elektron-mikroszkopikus képalkotó szenzoros levegőelemző berendezés a vírusfertőzések felismerésére. </a:t>
            </a:r>
          </a:p>
          <a:p>
            <a:pPr lvl="0" algn="just"/>
            <a:r>
              <a:rPr lang="hu-HU" sz="1200" dirty="0" smtClean="0"/>
              <a:t>- </a:t>
            </a:r>
            <a:r>
              <a:rPr lang="hu-HU" sz="1200" dirty="0" err="1" smtClean="0"/>
              <a:t>Robotizált</a:t>
            </a:r>
            <a:r>
              <a:rPr lang="hu-HU" sz="1200" dirty="0" smtClean="0"/>
              <a:t> „önvezető” ventilációs és lázmérő biztonsági kamera rendszer – önjáró </a:t>
            </a:r>
            <a:r>
              <a:rPr lang="hu-HU" sz="1200" dirty="0" err="1" smtClean="0"/>
              <a:t>smart</a:t>
            </a:r>
            <a:r>
              <a:rPr lang="hu-HU" sz="1200" dirty="0" smtClean="0"/>
              <a:t> robotokba épített ventilációs és biztonságtechnikai eszközök a terekben keletkező fáradtlevegő légtisztító tornyok irányába történő hatékony elvezetésére, a terekben tartózkodó személyek lázmérési kontrolljára.</a:t>
            </a:r>
          </a:p>
          <a:p>
            <a:pPr lvl="0" algn="just"/>
            <a:r>
              <a:rPr lang="hu-HU" sz="1200" dirty="0" smtClean="0"/>
              <a:t>- </a:t>
            </a:r>
            <a:r>
              <a:rPr lang="hu-HU" sz="1200" dirty="0" err="1" smtClean="0"/>
              <a:t>Robotizált</a:t>
            </a:r>
            <a:r>
              <a:rPr lang="hu-HU" sz="1200" dirty="0" smtClean="0"/>
              <a:t> „önvezető” ózonfertőtlenítő rendszer – önjáró </a:t>
            </a:r>
            <a:r>
              <a:rPr lang="hu-HU" sz="1200" dirty="0" err="1" smtClean="0"/>
              <a:t>smart</a:t>
            </a:r>
            <a:r>
              <a:rPr lang="hu-HU" sz="1200" dirty="0" smtClean="0"/>
              <a:t> robotokba épített ózonszenzoros, biztonsági mozgásérzékelős mobil ózonfertőtlenítő berendezés – a beépített fertőtlenítő berendezéssel nem rendelkező, vagy korlátozott működési hatékonyságú fertőtlenítéssel rendelkező terek, helyiségek számára.</a:t>
            </a:r>
          </a:p>
          <a:p>
            <a:pPr lvl="0" algn="just">
              <a:buFontTx/>
              <a:buChar char="-"/>
            </a:pPr>
            <a:r>
              <a:rPr lang="hu-HU" sz="1200" dirty="0" err="1" smtClean="0"/>
              <a:t>Smart</a:t>
            </a:r>
            <a:r>
              <a:rPr lang="hu-HU" sz="1200" dirty="0" smtClean="0"/>
              <a:t> ajtó és ablak szellőző berendezések, </a:t>
            </a:r>
            <a:r>
              <a:rPr lang="hu-HU" sz="1200" dirty="0" err="1" smtClean="0"/>
              <a:t>wifi-vel</a:t>
            </a:r>
            <a:r>
              <a:rPr lang="hu-HU" sz="1200" dirty="0" smtClean="0"/>
              <a:t> vagy rádióhullámon keresztül vezérelhető zárszerkezetek, </a:t>
            </a:r>
            <a:r>
              <a:rPr lang="hu-HU" sz="1200" dirty="0" err="1" smtClean="0"/>
              <a:t>szellőzőberendezések</a:t>
            </a:r>
            <a:r>
              <a:rPr lang="hu-HU" sz="1200" dirty="0" smtClean="0"/>
              <a:t> a természetes légcsere biztosításának automatizálására.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u-H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400" b="1" dirty="0" smtClean="0">
                <a:solidFill>
                  <a:schemeClr val="accent6"/>
                </a:solidFill>
                <a:cs typeface="Times New Roman" pitchFamily="18" charset="0"/>
              </a:rPr>
              <a:t>Biztonsági </a:t>
            </a:r>
            <a:r>
              <a:rPr lang="hu-HU" sz="1400" b="1" dirty="0" err="1" smtClean="0">
                <a:solidFill>
                  <a:schemeClr val="accent6"/>
                </a:solidFill>
                <a:cs typeface="Times New Roman" pitchFamily="18" charset="0"/>
              </a:rPr>
              <a:t>beléptetőkapuk</a:t>
            </a:r>
            <a:r>
              <a:rPr lang="hu-HU" sz="1400" b="1" dirty="0" smtClean="0">
                <a:solidFill>
                  <a:schemeClr val="accent6"/>
                </a:solidFill>
                <a:cs typeface="Times New Roman" pitchFamily="18" charset="0"/>
              </a:rPr>
              <a:t> a járvány után: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dirty="0" smtClean="0">
                <a:cs typeface="Times New Roman" pitchFamily="18" charset="0"/>
              </a:rPr>
              <a:t>A fejlesztéseknél kiemelt célkitűzés volt , hogy a telepített eszközök és rendszerek a jövőben is tovább szolgálják az intézmények biztonságát. Ezért már a jelenleg gyártott berendezések minimális hardver és szoftver kiegészítésekkel alkalmasak az alábbi szolgáltatásokra: 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hu-HU" sz="1200" dirty="0" smtClean="0">
                <a:cs typeface="Times New Roman" pitchFamily="18" charset="0"/>
              </a:rPr>
              <a:t>NFC  chip felismerő, azzal kompatibilis beléptető rendszer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u-HU" sz="1200" dirty="0" smtClean="0">
                <a:cs typeface="Times New Roman" pitchFamily="18" charset="0"/>
              </a:rPr>
              <a:t>Kártya olvasókkal való kommunikáció, eszközbe beépített kártyaolvasó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u-HU" sz="1200" dirty="0" smtClean="0">
                <a:cs typeface="Times New Roman" pitchFamily="18" charset="0"/>
              </a:rPr>
              <a:t> Fényképes beléptetési azonosítás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u-HU" sz="1200" dirty="0" err="1" smtClean="0">
                <a:cs typeface="Times New Roman" pitchFamily="18" charset="0"/>
              </a:rPr>
              <a:t>SMS-E-mail</a:t>
            </a:r>
            <a:r>
              <a:rPr lang="hu-HU" sz="1200" dirty="0" smtClean="0">
                <a:cs typeface="Times New Roman" pitchFamily="18" charset="0"/>
              </a:rPr>
              <a:t>  küldés a be és kilépéskor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u-HU" sz="1200" dirty="0" smtClean="0">
                <a:cs typeface="Times New Roman" pitchFamily="18" charset="0"/>
              </a:rPr>
              <a:t>Lázmérési adatok belépi és kilépő személyhez rendelése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u-HU" sz="1200" dirty="0" smtClean="0">
                <a:cs typeface="Times New Roman" pitchFamily="18" charset="0"/>
              </a:rPr>
              <a:t>Be és kilépési statisztikák, riportok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hu-HU" sz="1200" dirty="0" smtClean="0">
                <a:cs typeface="Times New Roman" pitchFamily="18" charset="0"/>
              </a:rPr>
              <a:t>Be-ki lépés számlálás, a létesítményben tartózkodók számának online megjelenítése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hu-HU" sz="1200" dirty="0" smtClean="0">
                <a:cs typeface="Times New Roman" pitchFamily="18" charset="0"/>
              </a:rPr>
              <a:t>Levegőtisztaság mérés és kijelzés, időmérés és kijelzés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hu-HU" sz="1200" dirty="0" smtClean="0">
                <a:cs typeface="Times New Roman" pitchFamily="18" charset="0"/>
              </a:rPr>
              <a:t>Vírus fertőzések és bakteriális, pollen kórokozók elleni védelmet biztosító levegőtisztító berendezések beépíthetősége (influenza, Sars-1, Sars-2,) 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hu-HU" sz="1200" dirty="0" smtClean="0">
                <a:cs typeface="Times New Roman" pitchFamily="18" charset="0"/>
              </a:rPr>
              <a:t>Online távfelügyeleti rendszer, kommunikáció távoli számítógépekkel, mobil eszközökkel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27" y="78793"/>
            <a:ext cx="2273901" cy="62414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7711" t="37440" r="2548" b="32320"/>
          <a:stretch>
            <a:fillRect/>
          </a:stretch>
        </p:blipFill>
        <p:spPr bwMode="auto">
          <a:xfrm>
            <a:off x="3923928" y="126357"/>
            <a:ext cx="864096" cy="4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/>
          <p:cNvCxnSpPr/>
          <p:nvPr/>
        </p:nvCxnSpPr>
        <p:spPr>
          <a:xfrm>
            <a:off x="4618250" y="641180"/>
            <a:ext cx="4320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923928" y="126357"/>
            <a:ext cx="5014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BELÉPTETŐ KAPUK  </a:t>
            </a:r>
          </a:p>
          <a:p>
            <a:pPr algn="ctr"/>
            <a:endParaRPr lang="hu-HU" b="1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2" y="128422"/>
            <a:ext cx="1308404" cy="5032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34020" r="22039" b="34796"/>
          <a:stretch>
            <a:fillRect/>
          </a:stretch>
        </p:blipFill>
        <p:spPr bwMode="auto">
          <a:xfrm>
            <a:off x="1475656" y="519207"/>
            <a:ext cx="1656183" cy="6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131840" y="539388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b="1" dirty="0" smtClean="0">
                <a:solidFill>
                  <a:srgbClr val="000000"/>
                </a:solidFill>
              </a:rPr>
              <a:t>Újpesti Károlyi István Általános Iskola és Gimnázium</a:t>
            </a:r>
          </a:p>
          <a:p>
            <a:pPr fontAlgn="ctr"/>
            <a:r>
              <a:rPr lang="hu-HU" b="1" dirty="0" smtClean="0">
                <a:solidFill>
                  <a:srgbClr val="000000"/>
                </a:solidFill>
              </a:rPr>
              <a:t>KONZOLOS THERMINÁL RENDSZER</a:t>
            </a:r>
            <a:endParaRPr lang="hu-HU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Rendszergazda\Asztal\Lázmérő kapu TESZT\SS\IMG_20200921_163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857" y="1484784"/>
            <a:ext cx="3886486" cy="5184573"/>
          </a:xfrm>
          <a:prstGeom prst="rect">
            <a:avLst/>
          </a:prstGeom>
          <a:noFill/>
        </p:spPr>
      </p:pic>
      <p:pic>
        <p:nvPicPr>
          <p:cNvPr id="2053" name="Picture 5" descr="C:\Documents and Settings\Rendszergazda\Asztal\Lázmérő kapu TESZT\SS\IMG_20200921_16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888432" cy="5187168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1" y="610936"/>
            <a:ext cx="1308404" cy="5032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34020" r="22039" b="34796"/>
          <a:stretch>
            <a:fillRect/>
          </a:stretch>
        </p:blipFill>
        <p:spPr bwMode="auto">
          <a:xfrm>
            <a:off x="251520" y="188640"/>
            <a:ext cx="2880320" cy="11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131840" y="436356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b="1" dirty="0" smtClean="0">
                <a:solidFill>
                  <a:srgbClr val="000000"/>
                </a:solidFill>
              </a:rPr>
              <a:t>Újpesti Babits Mihály Gimnázium</a:t>
            </a:r>
          </a:p>
          <a:p>
            <a:pPr fontAlgn="ctr"/>
            <a:r>
              <a:rPr lang="hu-HU" b="1" dirty="0" smtClean="0">
                <a:solidFill>
                  <a:srgbClr val="000000"/>
                </a:solidFill>
              </a:rPr>
              <a:t>OSZLOPOS KAMERA RENDSZER</a:t>
            </a:r>
            <a:endParaRPr lang="hu-HU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Documents and Settings\Rendszergazda\Asztal\Lázmérő kapu TESZT\SS\IMG_20200921_172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5"/>
            <a:ext cx="3960440" cy="5283227"/>
          </a:xfrm>
          <a:prstGeom prst="rect">
            <a:avLst/>
          </a:prstGeom>
          <a:noFill/>
        </p:spPr>
      </p:pic>
      <p:pic>
        <p:nvPicPr>
          <p:cNvPr id="3075" name="Picture 3" descr="C:\Documents and Settings\Rendszergazda\Asztal\Lázmérő kapu TESZT\SS\IMG_20200921_172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960440" cy="528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34020" r="22039" b="34796"/>
          <a:stretch>
            <a:fillRect/>
          </a:stretch>
        </p:blipFill>
        <p:spPr bwMode="auto">
          <a:xfrm>
            <a:off x="4427984" y="246346"/>
            <a:ext cx="2376264" cy="95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Rendszergazda\Asztal\Lázmérő kapu TESZT\SS\IMG_20200921_205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832510" cy="5112568"/>
          </a:xfrm>
          <a:prstGeom prst="rect">
            <a:avLst/>
          </a:prstGeom>
          <a:noFill/>
        </p:spPr>
      </p:pic>
      <p:pic>
        <p:nvPicPr>
          <p:cNvPr id="8195" name="Picture 3" descr="C:\Documents and Settings\Rendszergazda\Asztal\Lázmérő kapu TESZT\SS\IMG_20200921_205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954" y="1484785"/>
            <a:ext cx="3832510" cy="511256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899592" y="184482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NORMÁL állapot – néma beléptetéssel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92080" y="184482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LÁZAS állapot – hang és fény riasztással</a:t>
            </a:r>
            <a:endParaRPr lang="hu-HU" sz="1400" b="1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6" y="233307"/>
            <a:ext cx="2520280" cy="969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6077"/>
            <a:ext cx="3867080" cy="9716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7711" t="37440" r="2548" b="32320"/>
          <a:stretch>
            <a:fillRect/>
          </a:stretch>
        </p:blipFill>
        <p:spPr bwMode="auto">
          <a:xfrm>
            <a:off x="6948264" y="300007"/>
            <a:ext cx="2016223" cy="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Rendszergazda\Asztal\C19O3\1.jpg"/>
          <p:cNvPicPr>
            <a:picLocks noChangeAspect="1" noChangeArrowheads="1"/>
          </p:cNvPicPr>
          <p:nvPr/>
        </p:nvPicPr>
        <p:blipFill>
          <a:blip r:embed="rId4" cstate="print"/>
          <a:srcRect l="12857" t="2857" r="8571" b="2857"/>
          <a:stretch>
            <a:fillRect/>
          </a:stretch>
        </p:blipFill>
        <p:spPr bwMode="auto">
          <a:xfrm>
            <a:off x="323528" y="1628800"/>
            <a:ext cx="4140460" cy="49685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427984" y="1556792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Első magyar COVID-19 légtisztító berendezés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KONTASET C19 – az </a:t>
            </a:r>
            <a:r>
              <a:rPr lang="hu-HU" b="1" dirty="0" err="1" smtClean="0">
                <a:solidFill>
                  <a:srgbClr val="C00000"/>
                </a:solidFill>
              </a:rPr>
              <a:t>OBI-tól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0" y="2132856"/>
            <a:ext cx="4392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1300" dirty="0" smtClean="0"/>
              <a:t>Légtisztítással érintett kapacitás: 150-1500 lég m3</a:t>
            </a:r>
          </a:p>
          <a:p>
            <a:r>
              <a:rPr lang="hu-HU" sz="1300" dirty="0" smtClean="0"/>
              <a:t>2. Kiemelt funkció: Sars-Cov-2 koronavírus elleni védelem 99,9% biztonsággal</a:t>
            </a:r>
          </a:p>
          <a:p>
            <a:r>
              <a:rPr lang="hu-HU" sz="1300" dirty="0" smtClean="0"/>
              <a:t>3. 8 szintű szűrőtechnológia - UV-C és 62 C-os plazma speciális szűrőberendezésekkel</a:t>
            </a:r>
          </a:p>
          <a:p>
            <a:r>
              <a:rPr lang="hu-HU" sz="1300" dirty="0" smtClean="0"/>
              <a:t>4. 220V hálózati feszültség - 60W névleges teljesítmény</a:t>
            </a:r>
          </a:p>
          <a:p>
            <a:r>
              <a:rPr lang="hu-HU" sz="1300" dirty="0" smtClean="0"/>
              <a:t>5. EU </a:t>
            </a:r>
            <a:r>
              <a:rPr lang="hu-HU" sz="1300" dirty="0" err="1" smtClean="0"/>
              <a:t>certifikáció</a:t>
            </a:r>
            <a:r>
              <a:rPr lang="hu-HU" sz="1300" dirty="0" smtClean="0"/>
              <a:t> </a:t>
            </a:r>
          </a:p>
          <a:p>
            <a:r>
              <a:rPr lang="hu-HU" sz="1300" dirty="0" smtClean="0"/>
              <a:t>6. </a:t>
            </a:r>
            <a:r>
              <a:rPr lang="hu-HU" sz="1300" dirty="0" err="1" smtClean="0"/>
              <a:t>Kontaset</a:t>
            </a:r>
            <a:r>
              <a:rPr lang="hu-HU" sz="1300" dirty="0" smtClean="0"/>
              <a:t> C19 - 350x400x1450 készülék mérettől</a:t>
            </a:r>
          </a:p>
          <a:p>
            <a:r>
              <a:rPr lang="hu-HU" sz="1300" dirty="0" smtClean="0"/>
              <a:t>7. </a:t>
            </a:r>
            <a:r>
              <a:rPr lang="hu-HU" sz="1300" dirty="0" err="1" smtClean="0"/>
              <a:t>Smart</a:t>
            </a:r>
            <a:r>
              <a:rPr lang="hu-HU" sz="1300" dirty="0" smtClean="0"/>
              <a:t> - </a:t>
            </a:r>
            <a:r>
              <a:rPr lang="hu-HU" sz="1300" dirty="0" err="1" smtClean="0"/>
              <a:t>Wifi</a:t>
            </a:r>
            <a:r>
              <a:rPr lang="hu-HU" sz="1300" dirty="0" smtClean="0"/>
              <a:t> üzemmód - távoli elérés és felügyeleti rendszer</a:t>
            </a:r>
          </a:p>
          <a:p>
            <a:r>
              <a:rPr lang="hu-HU" sz="1300" dirty="0" smtClean="0"/>
              <a:t>8. Néma és hangos riasztás a Covid-19 szűrőrétegnél észlelt szennyeződésekről</a:t>
            </a:r>
          </a:p>
          <a:p>
            <a:r>
              <a:rPr lang="hu-HU" sz="1300" dirty="0" smtClean="0"/>
              <a:t>9. Készüléken elhelyezett digitális </a:t>
            </a:r>
            <a:r>
              <a:rPr lang="hu-HU" sz="1300" dirty="0" smtClean="0"/>
              <a:t>kijelző panel</a:t>
            </a:r>
            <a:endParaRPr lang="hu-HU" sz="1300" dirty="0" smtClean="0"/>
          </a:p>
          <a:p>
            <a:r>
              <a:rPr lang="hu-HU" sz="1300" dirty="0" smtClean="0"/>
              <a:t>10. Kezelő panel nélküli - mobil applikációs irányítás</a:t>
            </a:r>
          </a:p>
          <a:p>
            <a:r>
              <a:rPr lang="hu-HU" sz="1300" dirty="0" smtClean="0"/>
              <a:t>11. Mobil eszköz 51 kg készülék súlytól - kerekeken helyzetváltoztató</a:t>
            </a:r>
          </a:p>
          <a:p>
            <a:r>
              <a:rPr lang="hu-HU" sz="1300" dirty="0" smtClean="0"/>
              <a:t>12. Zavarszűrő és egyéb hálózatvédelem</a:t>
            </a:r>
          </a:p>
          <a:p>
            <a:r>
              <a:rPr lang="hu-HU" sz="1300" dirty="0" smtClean="0"/>
              <a:t>13. Tisztítható szűrőbetétek, cserélhető HIPA szűrők</a:t>
            </a:r>
          </a:p>
          <a:p>
            <a:r>
              <a:rPr lang="hu-HU" sz="1300" dirty="0" smtClean="0"/>
              <a:t>14. Beépíthető lázmérő </a:t>
            </a:r>
            <a:r>
              <a:rPr lang="hu-HU" sz="1300" dirty="0" err="1" smtClean="0"/>
              <a:t>hőkamera</a:t>
            </a:r>
            <a:r>
              <a:rPr lang="hu-HU" sz="1300" dirty="0" smtClean="0"/>
              <a:t> néma és hangos riasztással</a:t>
            </a:r>
          </a:p>
          <a:p>
            <a:r>
              <a:rPr lang="hu-HU" sz="1300" dirty="0" smtClean="0"/>
              <a:t>15. </a:t>
            </a:r>
            <a:r>
              <a:rPr lang="hu-HU" sz="1300" dirty="0" err="1" smtClean="0"/>
              <a:t>Smart</a:t>
            </a:r>
            <a:r>
              <a:rPr lang="hu-HU" sz="1300" dirty="0" smtClean="0"/>
              <a:t> ventilláció – légtisztító toronnyal  együtt dolgozó ventillációs berendezések </a:t>
            </a:r>
          </a:p>
          <a:p>
            <a:r>
              <a:rPr lang="hu-HU" sz="1300" dirty="0" smtClean="0"/>
              <a:t>16. Beépíthető fotocellás kézfertőtlenítő</a:t>
            </a:r>
          </a:p>
          <a:p>
            <a:r>
              <a:rPr lang="hu-HU" sz="1300" dirty="0" smtClean="0"/>
              <a:t>17. </a:t>
            </a:r>
            <a:r>
              <a:rPr lang="hu-HU" sz="1300" dirty="0" err="1" smtClean="0"/>
              <a:t>Smart</a:t>
            </a:r>
            <a:r>
              <a:rPr lang="hu-HU" sz="1300" dirty="0" smtClean="0"/>
              <a:t> üzemmód - kapacitás optimalizálással</a:t>
            </a:r>
          </a:p>
          <a:p>
            <a:r>
              <a:rPr lang="hu-HU" sz="1300" dirty="0" smtClean="0"/>
              <a:t>18. Magyar szervizháttér, 1+2 év garancia</a:t>
            </a:r>
          </a:p>
          <a:p>
            <a:r>
              <a:rPr lang="hu-HU" sz="1300" dirty="0" smtClean="0"/>
              <a:t/>
            </a:r>
            <a:br>
              <a:rPr lang="hu-HU" sz="1300" dirty="0" smtClean="0"/>
            </a:br>
            <a:endParaRPr lang="hu-HU" sz="1300" dirty="0" smtClean="0"/>
          </a:p>
          <a:p>
            <a:endParaRPr lang="hu-HU" sz="13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4" y="224616"/>
            <a:ext cx="2304256" cy="886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3071"/>
            <a:ext cx="4032448" cy="101315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7711" t="37440" r="2548" b="32320"/>
          <a:stretch>
            <a:fillRect/>
          </a:stretch>
        </p:blipFill>
        <p:spPr bwMode="auto">
          <a:xfrm>
            <a:off x="7125484" y="620688"/>
            <a:ext cx="1839004" cy="8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Rendszergazda\Asztal\C19O3\covid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85" y="1916831"/>
            <a:ext cx="5640226" cy="3760151"/>
          </a:xfrm>
          <a:prstGeom prst="rect">
            <a:avLst/>
          </a:prstGeom>
          <a:noFill/>
        </p:spPr>
      </p:pic>
      <p:pic>
        <p:nvPicPr>
          <p:cNvPr id="1030" name="Picture 6" descr="C:\Documents and Settings\Rendszergazda\Asztal\C19O3\covid 4.jpg"/>
          <p:cNvPicPr>
            <a:picLocks noChangeAspect="1" noChangeArrowheads="1"/>
          </p:cNvPicPr>
          <p:nvPr/>
        </p:nvPicPr>
        <p:blipFill>
          <a:blip r:embed="rId5" cstate="print"/>
          <a:srcRect l="2216"/>
          <a:stretch>
            <a:fillRect/>
          </a:stretch>
        </p:blipFill>
        <p:spPr bwMode="auto">
          <a:xfrm>
            <a:off x="4262093" y="1916832"/>
            <a:ext cx="4881907" cy="3744416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5570"/>
            <a:ext cx="2520280" cy="969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F4286BF-D5ED-41C4-B1F0-6199860E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9570"/>
            <a:ext cx="4012364" cy="10081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7711" t="37440" r="2548" b="32320"/>
          <a:stretch>
            <a:fillRect/>
          </a:stretch>
        </p:blipFill>
        <p:spPr bwMode="auto">
          <a:xfrm>
            <a:off x="7164288" y="404664"/>
            <a:ext cx="1839004" cy="8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Rendszergazda\Asztal\C19O3\covid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99280"/>
            <a:ext cx="8064896" cy="5376598"/>
          </a:xfrm>
          <a:prstGeom prst="rect">
            <a:avLst/>
          </a:prstGeom>
          <a:noFill/>
        </p:spPr>
      </p:pic>
      <p:pic>
        <p:nvPicPr>
          <p:cNvPr id="1029" name="Picture 5" descr="C:\Documents and Settings\Rendszergazda\Asztal\C19O3\covid 3.jpg"/>
          <p:cNvPicPr>
            <a:picLocks noChangeAspect="1" noChangeArrowheads="1"/>
          </p:cNvPicPr>
          <p:nvPr/>
        </p:nvPicPr>
        <p:blipFill>
          <a:blip r:embed="rId5" cstate="print"/>
          <a:srcRect l="8444" t="8071" b="5895"/>
          <a:stretch>
            <a:fillRect/>
          </a:stretch>
        </p:blipFill>
        <p:spPr bwMode="auto">
          <a:xfrm>
            <a:off x="-36512" y="1497663"/>
            <a:ext cx="4288532" cy="5373216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249"/>
            <a:ext cx="2520280" cy="969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Diavetítés a képernyőre (4:3 oldalarány)</PresentationFormat>
  <Paragraphs>75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MS-USER</dc:creator>
  <cp:lastModifiedBy>Tamas Erdelyi</cp:lastModifiedBy>
  <cp:revision>20</cp:revision>
  <dcterms:created xsi:type="dcterms:W3CDTF">2020-09-20T16:01:22Z</dcterms:created>
  <dcterms:modified xsi:type="dcterms:W3CDTF">2020-10-30T15:02:02Z</dcterms:modified>
</cp:coreProperties>
</file>