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17"/>
  </p:notesMasterIdLst>
  <p:sldIdLst>
    <p:sldId id="290" r:id="rId2"/>
    <p:sldId id="292" r:id="rId3"/>
    <p:sldId id="274" r:id="rId4"/>
    <p:sldId id="310" r:id="rId5"/>
    <p:sldId id="309" r:id="rId6"/>
    <p:sldId id="299" r:id="rId7"/>
    <p:sldId id="300" r:id="rId8"/>
    <p:sldId id="293" r:id="rId9"/>
    <p:sldId id="294" r:id="rId10"/>
    <p:sldId id="311" r:id="rId11"/>
    <p:sldId id="303" r:id="rId12"/>
    <p:sldId id="304" r:id="rId13"/>
    <p:sldId id="305" r:id="rId14"/>
    <p:sldId id="308" r:id="rId15"/>
    <p:sldId id="288" r:id="rId16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m Jandu" initials="KJ" lastIdx="9" clrIdx="0">
    <p:extLst>
      <p:ext uri="{19B8F6BF-5375-455C-9EA6-DF929625EA0E}">
        <p15:presenceInfo xmlns:p15="http://schemas.microsoft.com/office/powerpoint/2012/main" userId="Kam Jandu" providerId="None"/>
      </p:ext>
    </p:extLst>
  </p:cmAuthor>
  <p:cmAuthor id="2" name="Szilágyi Ágnes" initials="SÁ" lastIdx="2" clrIdx="1">
    <p:extLst>
      <p:ext uri="{19B8F6BF-5375-455C-9EA6-DF929625EA0E}">
        <p15:presenceInfo xmlns:p15="http://schemas.microsoft.com/office/powerpoint/2012/main" userId="Szilágyi Ágnes" providerId="None"/>
      </p:ext>
    </p:extLst>
  </p:cmAuthor>
  <p:cmAuthor id="3" name="Bogáts Balázs" initials="BB" lastIdx="8" clrIdx="2">
    <p:extLst>
      <p:ext uri="{19B8F6BF-5375-455C-9EA6-DF929625EA0E}">
        <p15:presenceInfo xmlns:p15="http://schemas.microsoft.com/office/powerpoint/2012/main" userId="Bogáts Baláz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EEEBD8"/>
    <a:srgbClr val="FFFFFF"/>
    <a:srgbClr val="C85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1789" autoAdjust="0"/>
  </p:normalViewPr>
  <p:slideViewPr>
    <p:cSldViewPr snapToGrid="0">
      <p:cViewPr varScale="1">
        <p:scale>
          <a:sx n="63" d="100"/>
          <a:sy n="63" d="100"/>
        </p:scale>
        <p:origin x="7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en-US" dirty="0"/>
              <a:t>Passenger Traffic 201</a:t>
            </a:r>
            <a:r>
              <a:rPr lang="hu-HU" dirty="0"/>
              <a:t>2</a:t>
            </a:r>
            <a:r>
              <a:rPr lang="en-US" dirty="0" smtClean="0"/>
              <a:t>-20</a:t>
            </a:r>
            <a:r>
              <a:rPr lang="hu-HU" dirty="0" smtClean="0"/>
              <a:t>20 FC</a:t>
            </a:r>
            <a:r>
              <a:rPr lang="hu-HU" baseline="0" dirty="0" smtClean="0"/>
              <a:t> </a:t>
            </a:r>
            <a:endParaRPr lang="en-US" dirty="0"/>
          </a:p>
        </c:rich>
      </c:tx>
      <c:layout>
        <c:manualLayout>
          <c:xMode val="edge"/>
          <c:yMode val="edge"/>
          <c:x val="0.25566663305445064"/>
          <c:y val="4.542058807842448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14615726159230097"/>
          <c:y val="5.6736293379994168E-2"/>
          <c:w val="0.82328718285214353"/>
          <c:h val="0.838711723534558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DC913C"/>
            </a:solidFill>
            <a:ln>
              <a:noFill/>
            </a:ln>
            <a:effectLst/>
          </c:spPr>
          <c:invertIfNegative val="0"/>
          <c:cat>
            <c:strRef>
              <c:f>pax!$C$42:$C$50</c:f>
              <c:strCach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 FC</c:v>
                </c:pt>
              </c:strCache>
            </c:strRef>
          </c:cat>
          <c:val>
            <c:numRef>
              <c:f>pax!$D$42:$D$50</c:f>
              <c:numCache>
                <c:formatCode>General</c:formatCode>
                <c:ptCount val="9"/>
                <c:pt idx="0">
                  <c:v>8504020</c:v>
                </c:pt>
                <c:pt idx="1">
                  <c:v>8520880</c:v>
                </c:pt>
                <c:pt idx="2">
                  <c:v>9155961</c:v>
                </c:pt>
                <c:pt idx="3">
                  <c:v>10298963</c:v>
                </c:pt>
                <c:pt idx="4">
                  <c:v>11441999</c:v>
                </c:pt>
                <c:pt idx="5">
                  <c:v>13097239</c:v>
                </c:pt>
                <c:pt idx="6">
                  <c:v>14867491</c:v>
                </c:pt>
                <c:pt idx="7">
                  <c:v>16173489</c:v>
                </c:pt>
                <c:pt idx="8">
                  <c:v>7066442.8559871903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3E-4BF7-A975-AD0300AF5C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-27"/>
        <c:axId val="-307885296"/>
        <c:axId val="-307873872"/>
      </c:barChart>
      <c:catAx>
        <c:axId val="-307885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hu-HU"/>
          </a:p>
        </c:txPr>
        <c:crossAx val="-307873872"/>
        <c:crosses val="autoZero"/>
        <c:auto val="1"/>
        <c:lblAlgn val="ctr"/>
        <c:lblOffset val="100"/>
        <c:noMultiLvlLbl val="0"/>
      </c:catAx>
      <c:valAx>
        <c:axId val="-307873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hu-HU"/>
          </a:p>
        </c:txPr>
        <c:crossAx val="-307885296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rebuchet MS" panose="020B0603020202020204" pitchFamily="34" charset="0"/>
        </a:defRPr>
      </a:pPr>
      <a:endParaRPr lang="hu-HU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r>
              <a:rPr lang="hu-HU" sz="1400" dirty="0"/>
              <a:t>Air </a:t>
            </a:r>
            <a:r>
              <a:rPr lang="hu-HU" sz="1400" dirty="0" err="1"/>
              <a:t>Traffic</a:t>
            </a:r>
            <a:r>
              <a:rPr lang="hu-HU" sz="1400" baseline="0" dirty="0"/>
              <a:t> </a:t>
            </a:r>
            <a:r>
              <a:rPr lang="hu-HU" sz="1400" baseline="0" dirty="0" err="1"/>
              <a:t>Movements</a:t>
            </a:r>
            <a:r>
              <a:rPr lang="hu-HU" sz="1400" baseline="0" dirty="0"/>
              <a:t> </a:t>
            </a:r>
            <a:r>
              <a:rPr lang="en-US" sz="1400" dirty="0"/>
              <a:t>201</a:t>
            </a:r>
            <a:r>
              <a:rPr lang="hu-HU" sz="1400" dirty="0"/>
              <a:t>2</a:t>
            </a:r>
            <a:r>
              <a:rPr lang="en-US" sz="1400" dirty="0" smtClean="0"/>
              <a:t>-20</a:t>
            </a:r>
            <a:r>
              <a:rPr lang="hu-HU" sz="1400" dirty="0" smtClean="0"/>
              <a:t>20</a:t>
            </a:r>
            <a:endParaRPr lang="hu-HU" sz="14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400" dirty="0"/>
              <a:t> </a:t>
            </a:r>
            <a:endParaRPr lang="en-US" sz="1400" dirty="0"/>
          </a:p>
        </c:rich>
      </c:tx>
      <c:layout>
        <c:manualLayout>
          <c:xMode val="edge"/>
          <c:yMode val="edge"/>
          <c:x val="0.28211613592393231"/>
          <c:y val="6.63012916535889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/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hu-HU"/>
        </a:p>
      </c:txPr>
    </c:title>
    <c:autoTitleDeleted val="0"/>
    <c:plotArea>
      <c:layout>
        <c:manualLayout>
          <c:layoutTarget val="inner"/>
          <c:xMode val="edge"/>
          <c:yMode val="edge"/>
          <c:x val="0.14615726159230097"/>
          <c:y val="5.6736293379994168E-2"/>
          <c:w val="0.82328718285214353"/>
          <c:h val="0.8387117235345581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pax!$C$57:$C$65</c:f>
              <c:strCache>
                <c:ptCount val="9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 FC</c:v>
                </c:pt>
              </c:strCache>
            </c:strRef>
          </c:cat>
          <c:val>
            <c:numRef>
              <c:f>pax!$D$57:$D$65</c:f>
              <c:numCache>
                <c:formatCode>General</c:formatCode>
                <c:ptCount val="9"/>
                <c:pt idx="0">
                  <c:v>87560</c:v>
                </c:pt>
                <c:pt idx="1">
                  <c:v>83830</c:v>
                </c:pt>
                <c:pt idx="2">
                  <c:v>86682</c:v>
                </c:pt>
                <c:pt idx="3">
                  <c:v>92294</c:v>
                </c:pt>
                <c:pt idx="4">
                  <c:v>96141</c:v>
                </c:pt>
                <c:pt idx="5">
                  <c:v>102747</c:v>
                </c:pt>
                <c:pt idx="6">
                  <c:v>115028</c:v>
                </c:pt>
                <c:pt idx="7">
                  <c:v>122814</c:v>
                </c:pt>
                <c:pt idx="8">
                  <c:v>67000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AE1-46DC-AE7A-E646092769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6"/>
        <c:overlap val="-27"/>
        <c:axId val="652255696"/>
        <c:axId val="652255368"/>
      </c:barChart>
      <c:catAx>
        <c:axId val="6522556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hu-HU"/>
          </a:p>
        </c:txPr>
        <c:crossAx val="652255368"/>
        <c:crosses val="autoZero"/>
        <c:auto val="1"/>
        <c:lblAlgn val="ctr"/>
        <c:lblOffset val="100"/>
        <c:noMultiLvlLbl val="0"/>
      </c:catAx>
      <c:valAx>
        <c:axId val="652255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hu-HU"/>
          </a:p>
        </c:txPr>
        <c:crossAx val="652255696"/>
        <c:crosses val="autoZero"/>
        <c:crossBetween val="between"/>
        <c:dispUnits>
          <c:builtInUnit val="thousand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  <a:latin typeface="Trebuchet MS" panose="020B0603020202020204" pitchFamily="34" charset="0"/>
        </a:defRPr>
      </a:pPr>
      <a:endParaRPr lang="hu-H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'pax2'!$E$3</c:f>
              <c:strCache>
                <c:ptCount val="1"/>
                <c:pt idx="0">
                  <c:v>2020 YTD</c:v>
                </c:pt>
              </c:strCache>
            </c:strRef>
          </c:tx>
          <c:spPr>
            <a:ln w="28575" cap="rnd">
              <a:solidFill>
                <a:sysClr val="window" lastClr="FFFFFF">
                  <a:lumMod val="65000"/>
                </a:sysClr>
              </a:solidFill>
              <a:round/>
            </a:ln>
            <a:effectLst/>
          </c:spPr>
          <c:marker>
            <c:symbol val="none"/>
          </c:marker>
          <c:cat>
            <c:strRef>
              <c:f>'pax2'!$D$4:$D$15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'pax2'!$E$4:$E$15</c:f>
              <c:numCache>
                <c:formatCode>General</c:formatCode>
                <c:ptCount val="12"/>
                <c:pt idx="0">
                  <c:v>1169030</c:v>
                </c:pt>
                <c:pt idx="1">
                  <c:v>1111868</c:v>
                </c:pt>
                <c:pt idx="2">
                  <c:v>494492</c:v>
                </c:pt>
                <c:pt idx="3">
                  <c:v>9870</c:v>
                </c:pt>
                <c:pt idx="4">
                  <c:v>22813</c:v>
                </c:pt>
                <c:pt idx="5">
                  <c:v>84781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A48-44C5-9E31-85AC488ACAC4}"/>
            </c:ext>
          </c:extLst>
        </c:ser>
        <c:ser>
          <c:idx val="1"/>
          <c:order val="1"/>
          <c:tx>
            <c:strRef>
              <c:f>'pax2'!$F$3</c:f>
              <c:strCache>
                <c:ptCount val="1"/>
                <c:pt idx="0">
                  <c:v>2020 BP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'pax2'!$D$4:$D$15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'pax2'!$F$4:$F$15</c:f>
              <c:numCache>
                <c:formatCode>General</c:formatCode>
                <c:ptCount val="12"/>
                <c:pt idx="0">
                  <c:v>1132543</c:v>
                </c:pt>
                <c:pt idx="1">
                  <c:v>1119919</c:v>
                </c:pt>
                <c:pt idx="2">
                  <c:v>1287302</c:v>
                </c:pt>
                <c:pt idx="3">
                  <c:v>1410361</c:v>
                </c:pt>
                <c:pt idx="4">
                  <c:v>1493520</c:v>
                </c:pt>
                <c:pt idx="5">
                  <c:v>1564121</c:v>
                </c:pt>
                <c:pt idx="6">
                  <c:v>1695917</c:v>
                </c:pt>
                <c:pt idx="7">
                  <c:v>1705891</c:v>
                </c:pt>
                <c:pt idx="8">
                  <c:v>1628248</c:v>
                </c:pt>
                <c:pt idx="9">
                  <c:v>1581775</c:v>
                </c:pt>
                <c:pt idx="10">
                  <c:v>1325625</c:v>
                </c:pt>
                <c:pt idx="11">
                  <c:v>1318289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A48-44C5-9E31-85AC488ACAC4}"/>
            </c:ext>
          </c:extLst>
        </c:ser>
        <c:ser>
          <c:idx val="2"/>
          <c:order val="2"/>
          <c:tx>
            <c:strRef>
              <c:f>'pax2'!$G$3</c:f>
              <c:strCache>
                <c:ptCount val="1"/>
                <c:pt idx="0">
                  <c:v>2020 FC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'pax2'!$D$4:$D$15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'pax2'!$G$4:$G$15</c:f>
              <c:numCache>
                <c:formatCode>General</c:formatCode>
                <c:ptCount val="12"/>
                <c:pt idx="6">
                  <c:v>344733.10348714137</c:v>
                </c:pt>
                <c:pt idx="7">
                  <c:v>622512.22144899424</c:v>
                </c:pt>
                <c:pt idx="8">
                  <c:v>742138.10625351476</c:v>
                </c:pt>
                <c:pt idx="9">
                  <c:v>784181.71794201108</c:v>
                </c:pt>
                <c:pt idx="10">
                  <c:v>814962.53859478899</c:v>
                </c:pt>
                <c:pt idx="11">
                  <c:v>865061.16826074035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A48-44C5-9E31-85AC488ACAC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307884752"/>
        <c:axId val="-307882576"/>
      </c:lineChart>
      <c:catAx>
        <c:axId val="-30788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hu-HU"/>
          </a:p>
        </c:txPr>
        <c:crossAx val="-307882576"/>
        <c:crosses val="autoZero"/>
        <c:auto val="1"/>
        <c:lblAlgn val="ctr"/>
        <c:lblOffset val="100"/>
        <c:noMultiLvlLbl val="0"/>
      </c:catAx>
      <c:valAx>
        <c:axId val="-307882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hu-HU"/>
          </a:p>
        </c:txPr>
        <c:crossAx val="-307884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rebuchet MS" panose="020B0603020202020204" pitchFamily="34" charset="0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Trebuchet MS" panose="020B0603020202020204" pitchFamily="34" charset="0"/>
        </a:defRPr>
      </a:pPr>
      <a:endParaRPr lang="hu-HU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DC913C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/>
          </c:spPr>
          <c:invertIfNegative val="0"/>
          <c:cat>
            <c:numRef>
              <c:f>pax!$B$28:$B$32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pax!$C$28:$C$32</c:f>
              <c:numCache>
                <c:formatCode>#,##0</c:formatCode>
                <c:ptCount val="5"/>
                <c:pt idx="0">
                  <c:v>7066443</c:v>
                </c:pt>
                <c:pt idx="1">
                  <c:v>12970926</c:v>
                </c:pt>
                <c:pt idx="2">
                  <c:v>15700000</c:v>
                </c:pt>
                <c:pt idx="3">
                  <c:v>17000000</c:v>
                </c:pt>
                <c:pt idx="4">
                  <c:v>18000000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5AD-47D7-9404-0E904217DC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9"/>
        <c:overlap val="-27"/>
        <c:axId val="522091040"/>
        <c:axId val="522095632"/>
      </c:barChart>
      <c:catAx>
        <c:axId val="522091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hu-HU"/>
          </a:p>
        </c:txPr>
        <c:crossAx val="522095632"/>
        <c:crosses val="autoZero"/>
        <c:auto val="1"/>
        <c:lblAlgn val="ctr"/>
        <c:lblOffset val="100"/>
        <c:noMultiLvlLbl val="0"/>
      </c:catAx>
      <c:valAx>
        <c:axId val="52209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ysClr val="windowText" lastClr="000000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hu-HU"/>
          </a:p>
        </c:txPr>
        <c:crossAx val="522091040"/>
        <c:crosses val="autoZero"/>
        <c:crossBetween val="between"/>
        <c:dispUnits>
          <c:builtInUnit val="millions"/>
          <c:dispUnitsLbl>
            <c:layout/>
            <c:spPr>
              <a:noFill/>
              <a:ln>
                <a:noFill/>
              </a:ln>
              <a:effectLst/>
            </c:spPr>
            <c:txPr>
              <a:bodyPr rot="-5400000" spcFirstLastPara="1" vertOverflow="ellipsis" vert="horz" wrap="square" anchor="ctr" anchorCtr="1"/>
              <a:lstStyle/>
              <a:p>
                <a:pPr>
                  <a:defRPr sz="1300" b="0" i="0" u="none" strike="noStrike" kern="1200" baseline="0">
                    <a:solidFill>
                      <a:sysClr val="windowText" lastClr="00000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</c:dispUnitsLbl>
        </c:dispUnits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300">
          <a:solidFill>
            <a:sysClr val="windowText" lastClr="000000"/>
          </a:solidFill>
          <a:latin typeface="Trebuchet MS" panose="020B0603020202020204" pitchFamily="34" charset="0"/>
        </a:defRPr>
      </a:pPr>
      <a:endParaRPr lang="hu-H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25"/>
    </mc:Choice>
    <mc:Fallback>
      <c:style val="2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400"/>
            </a:pPr>
            <a:r>
              <a:rPr lang="hu-HU" sz="1400"/>
              <a:t>Change 2020 April YTD   </a:t>
            </a:r>
          </a:p>
        </c:rich>
      </c:tx>
      <c:layout>
        <c:manualLayout>
          <c:xMode val="edge"/>
          <c:yMode val="edge"/>
          <c:x val="0.32275256313592587"/>
          <c:y val="4.2454068241469817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9.4495946288752769E-2"/>
          <c:y val="9.548071174956986E-2"/>
          <c:w val="0.88966539071710249"/>
          <c:h val="0.813359769015377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April!$K$3</c:f>
              <c:strCache>
                <c:ptCount val="1"/>
                <c:pt idx="0">
                  <c:v>VAR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C2-4BEB-B60F-F57F2DDFEF49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DC2-4BEB-B60F-F57F2DDFEF49}"/>
              </c:ext>
            </c:extLst>
          </c:dPt>
          <c:dPt>
            <c:idx val="9"/>
            <c:invertIfNegative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3-FDC2-4BEB-B60F-F57F2DDFEF49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FDC2-4BEB-B60F-F57F2DDFEF49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FDC2-4BEB-B60F-F57F2DDFEF49}"/>
              </c:ext>
            </c:extLst>
          </c:dPt>
          <c:dPt>
            <c:idx val="12"/>
            <c:invertIfNegative val="0"/>
            <c:bubble3D val="0"/>
            <c:spPr>
              <a:solidFill>
                <a:srgbClr val="C00000"/>
              </a:solidFill>
            </c:spPr>
            <c:extLst>
              <c:ext xmlns:c16="http://schemas.microsoft.com/office/drawing/2014/chart" uri="{C3380CC4-5D6E-409C-BE32-E72D297353CC}">
                <c16:uniqueId val="{00000007-FDC2-4BEB-B60F-F57F2DDFEF49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9-FDC2-4BEB-B60F-F57F2DDFEF49}"/>
              </c:ext>
            </c:extLst>
          </c:dPt>
          <c:dLbls>
            <c:dLbl>
              <c:idx val="0"/>
              <c:layout>
                <c:manualLayout>
                  <c:x val="-2.464571780653191E-3"/>
                  <c:y val="-1.87793496652063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FDC2-4BEB-B60F-F57F2DDFEF49}"/>
                </c:ext>
              </c:extLst>
            </c:dLbl>
            <c:dLbl>
              <c:idx val="1"/>
              <c:layout>
                <c:manualLayout>
                  <c:x val="-2.2591647008688624E-17"/>
                  <c:y val="-3.28638619141112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DC2-4BEB-B60F-F57F2DDFEF49}"/>
                </c:ext>
              </c:extLst>
            </c:dLbl>
            <c:dLbl>
              <c:idx val="2"/>
              <c:layout>
                <c:manualLayout>
                  <c:x val="0"/>
                  <c:y val="6.17421259842519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FDC2-4BEB-B60F-F57F2DDFEF49}"/>
                </c:ext>
              </c:extLst>
            </c:dLbl>
            <c:dLbl>
              <c:idx val="3"/>
              <c:numFmt formatCode="0.0%" sourceLinked="0"/>
              <c:spPr/>
              <c:txPr>
                <a:bodyPr/>
                <a:lstStyle/>
                <a:p>
                  <a:pPr>
                    <a:defRPr sz="1400"/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DC2-4BEB-B60F-F57F2DDFEF49}"/>
                </c:ext>
              </c:extLst>
            </c:dLbl>
            <c:dLbl>
              <c:idx val="4"/>
              <c:layout>
                <c:manualLayout>
                  <c:x val="-2.4645717806531455E-3"/>
                  <c:y val="-2.33022894910685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FDC2-4BEB-B60F-F57F2DDFEF49}"/>
                </c:ext>
              </c:extLst>
            </c:dLbl>
            <c:dLbl>
              <c:idx val="5"/>
              <c:layout>
                <c:manualLayout>
                  <c:x val="-4.6878115883625263E-3"/>
                  <c:y val="-1.52100412353893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FDC2-4BEB-B60F-F57F2DDFEF49}"/>
                </c:ext>
              </c:extLst>
            </c:dLbl>
            <c:dLbl>
              <c:idx val="6"/>
              <c:layout>
                <c:manualLayout>
                  <c:x val="0"/>
                  <c:y val="-1.49331674962762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FDC2-4BEB-B60F-F57F2DDFEF49}"/>
                </c:ext>
              </c:extLst>
            </c:dLbl>
            <c:dLbl>
              <c:idx val="7"/>
              <c:layout>
                <c:manualLayout>
                  <c:x val="1.0512509766657783E-3"/>
                  <c:y val="-2.1199638693476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FDC2-4BEB-B60F-F57F2DDFEF49}"/>
                </c:ext>
              </c:extLst>
            </c:dLbl>
            <c:dLbl>
              <c:idx val="8"/>
              <c:layout>
                <c:manualLayout>
                  <c:x val="-8.594221964145794E-17"/>
                  <c:y val="-1.02212229007869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FDC2-4BEB-B60F-F57F2DDFEF49}"/>
                </c:ext>
              </c:extLst>
            </c:dLbl>
            <c:dLbl>
              <c:idx val="9"/>
              <c:layout>
                <c:manualLayout>
                  <c:x val="3.5158586912717228E-3"/>
                  <c:y val="-1.2433863107279175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DC2-4BEB-B60F-F57F2DDFEF49}"/>
                </c:ext>
              </c:extLst>
            </c:dLbl>
            <c:dLbl>
              <c:idx val="10"/>
              <c:layout>
                <c:manualLayout>
                  <c:x val="3.5158586912718945E-3"/>
                  <c:y val="-1.49206357287349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DC2-4BEB-B60F-F57F2DDFEF49}"/>
                </c:ext>
              </c:extLst>
            </c:dLbl>
            <c:dLbl>
              <c:idx val="11"/>
              <c:layout>
                <c:manualLayout>
                  <c:x val="1.1719528970906316E-3"/>
                  <c:y val="-3.89972941172554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FDC2-4BEB-B60F-F57F2DDFEF49}"/>
                </c:ext>
              </c:extLst>
            </c:dLbl>
            <c:dLbl>
              <c:idx val="12"/>
              <c:layout>
                <c:manualLayout>
                  <c:x val="0"/>
                  <c:y val="-7.12470146490488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FDC2-4BEB-B60F-F57F2DDFEF49}"/>
                </c:ext>
              </c:extLst>
            </c:dLbl>
            <c:dLbl>
              <c:idx val="13"/>
              <c:layout>
                <c:manualLayout>
                  <c:x val="6.564552553378341E-3"/>
                  <c:y val="-4.76182865201551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DC2-4BEB-B60F-F57F2DDFEF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April!$G$4:$G$17</c:f>
              <c:strCache>
                <c:ptCount val="13"/>
                <c:pt idx="0">
                  <c:v>MXP</c:v>
                </c:pt>
                <c:pt idx="1">
                  <c:v>TXL</c:v>
                </c:pt>
                <c:pt idx="2">
                  <c:v>DUS</c:v>
                </c:pt>
                <c:pt idx="3">
                  <c:v>MUC</c:v>
                </c:pt>
                <c:pt idx="4">
                  <c:v>ATH</c:v>
                </c:pt>
                <c:pt idx="5">
                  <c:v>ZRH</c:v>
                </c:pt>
                <c:pt idx="6">
                  <c:v>PRG</c:v>
                </c:pt>
                <c:pt idx="7">
                  <c:v>VIE</c:v>
                </c:pt>
                <c:pt idx="8">
                  <c:v>BRU</c:v>
                </c:pt>
                <c:pt idx="9">
                  <c:v>EU dest</c:v>
                </c:pt>
                <c:pt idx="10">
                  <c:v>HEL</c:v>
                </c:pt>
                <c:pt idx="11">
                  <c:v>WAW</c:v>
                </c:pt>
                <c:pt idx="12">
                  <c:v>BUD</c:v>
                </c:pt>
              </c:strCache>
            </c:strRef>
          </c:cat>
          <c:val>
            <c:numRef>
              <c:f>April!$K$4:$K$17</c:f>
              <c:numCache>
                <c:formatCode>0.0%</c:formatCode>
                <c:ptCount val="13"/>
                <c:pt idx="0">
                  <c:v>-0.50800000000000001</c:v>
                </c:pt>
                <c:pt idx="1">
                  <c:v>-0.48599999999999999</c:v>
                </c:pt>
                <c:pt idx="2">
                  <c:v>-0.48399999999999999</c:v>
                </c:pt>
                <c:pt idx="3">
                  <c:v>-0.46300000000000002</c:v>
                </c:pt>
                <c:pt idx="4">
                  <c:v>-0.45700000000000002</c:v>
                </c:pt>
                <c:pt idx="5">
                  <c:v>-0.45600000000000002</c:v>
                </c:pt>
                <c:pt idx="6">
                  <c:v>-0.45400000000000001</c:v>
                </c:pt>
                <c:pt idx="7">
                  <c:v>-0.44</c:v>
                </c:pt>
                <c:pt idx="8">
                  <c:v>-0.437</c:v>
                </c:pt>
                <c:pt idx="9">
                  <c:v>-0.433</c:v>
                </c:pt>
                <c:pt idx="10">
                  <c:v>-0.41699999999999998</c:v>
                </c:pt>
                <c:pt idx="11">
                  <c:v>-0.39500000000000002</c:v>
                </c:pt>
                <c:pt idx="12">
                  <c:v>-0.38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FDC2-4BEB-B60F-F57F2DDFEF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-89165184"/>
        <c:axId val="-89162464"/>
      </c:barChart>
      <c:catAx>
        <c:axId val="-891651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89162464"/>
        <c:crosses val="autoZero"/>
        <c:auto val="0"/>
        <c:lblAlgn val="ctr"/>
        <c:lblOffset val="100"/>
        <c:noMultiLvlLbl val="0"/>
      </c:catAx>
      <c:valAx>
        <c:axId val="-89162464"/>
        <c:scaling>
          <c:orientation val="minMax"/>
        </c:scaling>
        <c:delete val="0"/>
        <c:axPos val="l"/>
        <c:majorGridlines/>
        <c:numFmt formatCode="0.0%" sourceLinked="1"/>
        <c:majorTickMark val="out"/>
        <c:minorTickMark val="none"/>
        <c:tickLblPos val="nextTo"/>
        <c:crossAx val="-89165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>
          <a:latin typeface="Trebuchet MS" pitchFamily="34" charset="0"/>
        </a:defRPr>
      </a:pPr>
      <a:endParaRPr lang="hu-H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DC913C"/>
            </a:solidFill>
            <a:ln w="9525" cap="flat" cmpd="sng" algn="ctr">
              <a:noFill/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Trebuchet MS" panose="020B0603020202020204" pitchFamily="34" charset="0"/>
                    <a:ea typeface="+mn-ea"/>
                    <a:cs typeface="+mn-cs"/>
                  </a:defRPr>
                </a:pPr>
                <a:endParaRPr lang="hu-H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Sheet1!$D$4:$D$9</c:f>
              <c:numCache>
                <c:formatCode>General</c:formatCod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numCache>
            </c:numRef>
          </c:cat>
          <c:val>
            <c:numRef>
              <c:f>Sheet1!$E$4:$E$9</c:f>
              <c:numCache>
                <c:formatCode>General</c:formatCode>
                <c:ptCount val="6"/>
                <c:pt idx="0">
                  <c:v>119</c:v>
                </c:pt>
                <c:pt idx="1">
                  <c:v>141</c:v>
                </c:pt>
                <c:pt idx="2">
                  <c:v>162</c:v>
                </c:pt>
                <c:pt idx="3">
                  <c:v>170</c:v>
                </c:pt>
                <c:pt idx="4">
                  <c:v>205</c:v>
                </c:pt>
                <c:pt idx="5">
                  <c:v>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3E-46F8-B1C0-C507C2518BD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-89153216"/>
        <c:axId val="-89152128"/>
      </c:barChart>
      <c:catAx>
        <c:axId val="-8915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hu-HU"/>
          </a:p>
        </c:txPr>
        <c:crossAx val="-89152128"/>
        <c:crosses val="autoZero"/>
        <c:auto val="1"/>
        <c:lblAlgn val="ctr"/>
        <c:lblOffset val="100"/>
        <c:noMultiLvlLbl val="0"/>
      </c:catAx>
      <c:valAx>
        <c:axId val="-89152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Trebuchet MS" panose="020B0603020202020204" pitchFamily="34" charset="0"/>
                <a:ea typeface="+mn-ea"/>
                <a:cs typeface="+mn-cs"/>
              </a:defRPr>
            </a:pPr>
            <a:endParaRPr lang="hu-HU"/>
          </a:p>
        </c:txPr>
        <c:crossAx val="-891532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ysClr val="windowText" lastClr="000000"/>
          </a:solidFill>
          <a:latin typeface="Trebuchet MS" panose="020B0603020202020204" pitchFamily="34" charset="0"/>
        </a:defRPr>
      </a:pPr>
      <a:endParaRPr lang="hu-H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0.53934</cdr:x>
      <cdr:y>1</cdr:y>
    </cdr:from>
    <cdr:to>
      <cdr:x>0.57346</cdr:x>
      <cdr:y>1</cdr:y>
    </cdr:to>
    <cdr:cxnSp macro="">
      <cdr:nvCxnSpPr>
        <cdr:cNvPr id="3" name="Straight Connector 2"/>
        <cdr:cNvCxnSpPr/>
      </cdr:nvCxnSpPr>
      <cdr:spPr>
        <a:xfrm xmlns:a="http://schemas.openxmlformats.org/drawingml/2006/main" flipV="1">
          <a:off x="5419725" y="4581525"/>
          <a:ext cx="342900" cy="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6DD92-4EF0-458A-B482-2151DA09B78C}" type="datetimeFigureOut">
              <a:rPr lang="hu-HU" smtClean="0"/>
              <a:t>2020. 07. 27.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7FEED-3A47-48EE-A02C-50FBAF37392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57301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Concession</a:t>
            </a:r>
            <a:r>
              <a:rPr lang="en-GB" baseline="0" dirty="0" smtClean="0"/>
              <a:t> time remaining is over 60 years and they are committed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FEED-3A47-48EE-A02C-50FBAF37392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989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FEED-3A47-48EE-A02C-50FBAF37392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461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FEED-3A47-48EE-A02C-50FBAF37392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984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Consistently grew, often in</a:t>
            </a:r>
            <a:r>
              <a:rPr lang="en-GB" baseline="0" dirty="0" smtClean="0"/>
              <a:t> double digits</a:t>
            </a:r>
          </a:p>
          <a:p>
            <a:r>
              <a:rPr lang="en-GB" baseline="0" dirty="0" smtClean="0"/>
              <a:t>Fc this year is under 8 million but this can change of course</a:t>
            </a:r>
          </a:p>
          <a:p>
            <a:r>
              <a:rPr lang="en-GB" baseline="0" dirty="0" smtClean="0"/>
              <a:t>ATM’s dropped of course but airlines are user smaller planes and cargo movements grew</a:t>
            </a:r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FEED-3A47-48EE-A02C-50FBAF37392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622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2020 was ok but then….</a:t>
            </a:r>
          </a:p>
          <a:p>
            <a:r>
              <a:rPr lang="en-GB" dirty="0" smtClean="0"/>
              <a:t>Fell off </a:t>
            </a:r>
            <a:r>
              <a:rPr lang="en-GB" baseline="0" dirty="0" smtClean="0"/>
              <a:t> a cliff as they say</a:t>
            </a:r>
          </a:p>
          <a:p>
            <a:r>
              <a:rPr lang="en-GB" dirty="0" smtClean="0"/>
              <a:t>Recovery is gradual but restrictions</a:t>
            </a:r>
            <a:r>
              <a:rPr lang="en-GB" baseline="0" dirty="0" smtClean="0"/>
              <a:t> and changes are having a negative impact – we are confident though of getting between 7-8 </a:t>
            </a:r>
            <a:r>
              <a:rPr lang="en-GB" baseline="0" dirty="0" err="1" smtClean="0"/>
              <a:t>mio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pax</a:t>
            </a:r>
            <a:r>
              <a:rPr lang="en-GB" baseline="0" dirty="0" smtClean="0"/>
              <a:t> this year</a:t>
            </a:r>
          </a:p>
          <a:p>
            <a:r>
              <a:rPr lang="en-GB" baseline="0" dirty="0" smtClean="0"/>
              <a:t>Country split for 2019 and 2020 June deviated but the 2019 split should become the norm</a:t>
            </a:r>
          </a:p>
          <a:p>
            <a:endParaRPr lang="hu-HU" dirty="0" smtClean="0"/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FEED-3A47-48EE-A02C-50FBAF37392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368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This is great – shows airlines commitment and whilst less than previous years remains a good indicator</a:t>
            </a:r>
          </a:p>
          <a:p>
            <a:r>
              <a:rPr lang="en-GB" dirty="0" smtClean="0"/>
              <a:t>BUD have invested several hundreds</a:t>
            </a:r>
            <a:r>
              <a:rPr lang="en-GB" baseline="0" dirty="0" smtClean="0"/>
              <a:t> of thousands of euros of own money in incentives to encourage earlier return here for airline than others. E.G. jet2.com are coming to BUD and not </a:t>
            </a:r>
            <a:r>
              <a:rPr lang="en-GB" baseline="0" dirty="0" err="1" smtClean="0"/>
              <a:t>prague</a:t>
            </a:r>
            <a:r>
              <a:rPr lang="en-GB" baseline="0" dirty="0" smtClean="0"/>
              <a:t> this year – a huge change</a:t>
            </a:r>
          </a:p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FEED-3A47-48EE-A02C-50FBAF37392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0340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FEED-3A47-48EE-A02C-50FBAF37392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6589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FEED-3A47-48EE-A02C-50FBAF37392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4528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FEED-3A47-48EE-A02C-50FBAF37392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63690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FEED-3A47-48EE-A02C-50FBAF37392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46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7FEED-3A47-48EE-A02C-50FBAF373929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235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20B5-033C-45B4-B40C-CF4525D7E346}" type="datetimeFigureOut">
              <a:rPr lang="hu-HU" smtClean="0"/>
              <a:t>2020. 07. 27.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A7AA-1F0A-4134-BC47-F50A1B0C52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0768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20B5-033C-45B4-B40C-CF4525D7E346}" type="datetimeFigureOut">
              <a:rPr lang="hu-HU" smtClean="0"/>
              <a:t>2020. 07. 27.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A7AA-1F0A-4134-BC47-F50A1B0C52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8490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20B5-033C-45B4-B40C-CF4525D7E346}" type="datetimeFigureOut">
              <a:rPr lang="hu-HU" smtClean="0"/>
              <a:t>2020. 07. 27.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A7AA-1F0A-4134-BC47-F50A1B0C52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78548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ím 1"/>
          <p:cNvSpPr>
            <a:spLocks noGrp="1"/>
          </p:cNvSpPr>
          <p:nvPr>
            <p:ph type="title"/>
          </p:nvPr>
        </p:nvSpPr>
        <p:spPr>
          <a:xfrm>
            <a:off x="1219200" y="1143000"/>
            <a:ext cx="8730208" cy="504000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800" b="1" i="0">
                <a:solidFill>
                  <a:schemeClr val="tx2"/>
                </a:solidFill>
                <a:latin typeface="Trebuchet MS"/>
                <a:cs typeface="Trebuchet MS"/>
              </a:defRPr>
            </a:lvl1pPr>
          </a:lstStyle>
          <a:p>
            <a:r>
              <a:rPr lang="hu-HU" dirty="0"/>
              <a:t>Mintacím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9DDC06A-3D2E-9247-AA59-36B035EA78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9376" y="6696075"/>
            <a:ext cx="2400300" cy="1079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800">
                <a:ea typeface="ＭＳ Ｐゴシック" charset="-128"/>
                <a:cs typeface="Arial" pitchFamily="34" charset="0"/>
              </a:defRPr>
            </a:lvl1pPr>
          </a:lstStyle>
          <a:p>
            <a:pPr>
              <a:defRPr/>
            </a:pPr>
            <a:fld id="{968192CE-24BE-2141-A6B5-50334D10F18C}" type="datetime1">
              <a:rPr lang="en-US"/>
              <a:pPr>
                <a:defRPr/>
              </a:pPr>
              <a:t>7/27/2020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9FF7A0F-2DAB-EB4F-BC1B-50987F979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72100" y="6696075"/>
            <a:ext cx="1439333" cy="1079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latin typeface="Arial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F597367-033A-D342-850A-FE6F3397C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1018" y="6696075"/>
            <a:ext cx="478367" cy="10795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800">
                <a:cs typeface="Arial" panose="020B0604020202020204" pitchFamily="34" charset="0"/>
              </a:defRPr>
            </a:lvl1pPr>
          </a:lstStyle>
          <a:p>
            <a:fld id="{1BAC3B4E-CAB8-E744-8E94-AF3B5C62055B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Tartalom helye 2">
            <a:extLst>
              <a:ext uri="{FF2B5EF4-FFF2-40B4-BE49-F238E27FC236}">
                <a16:creationId xmlns:a16="http://schemas.microsoft.com/office/drawing/2014/main" id="{4496EDE4-6355-534E-9D77-D01EF4893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2592" y="1890600"/>
            <a:ext cx="7706816" cy="3672000"/>
          </a:xfrm>
          <a:prstGeom prst="rect">
            <a:avLst/>
          </a:prstGeom>
        </p:spPr>
        <p:txBody>
          <a:bodyPr lIns="0" tIns="0" rIns="0" bIns="0"/>
          <a:lstStyle>
            <a:lvl1pPr marL="0" indent="1778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defRPr sz="1600">
                <a:solidFill>
                  <a:schemeClr val="bg1"/>
                </a:solidFill>
                <a:latin typeface="Trebuchet MS"/>
                <a:cs typeface="Trebuchet MS"/>
              </a:defRPr>
            </a:lvl1pPr>
            <a:lvl2pPr marL="361950" indent="1778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1400">
                <a:solidFill>
                  <a:schemeClr val="bg1"/>
                </a:solidFill>
                <a:latin typeface="Trebuchet MS"/>
                <a:cs typeface="Trebuchet MS"/>
              </a:defRPr>
            </a:lvl2pPr>
            <a:lvl3pPr marL="361950" indent="177800" defTabSz="71755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tabLst/>
              <a:defRPr sz="1400">
                <a:solidFill>
                  <a:schemeClr val="bg1"/>
                </a:solidFill>
                <a:latin typeface="Trebuchet MS"/>
                <a:cs typeface="Trebuchet MS"/>
              </a:defRPr>
            </a:lvl3pPr>
            <a:lvl4pPr marL="361950" indent="1778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  <a:tabLst/>
              <a:defRPr sz="1400">
                <a:solidFill>
                  <a:schemeClr val="bg1"/>
                </a:solidFill>
                <a:latin typeface="Trebuchet MS"/>
                <a:cs typeface="Trebuchet MS"/>
              </a:defRPr>
            </a:lvl4pPr>
            <a:lvl5pPr marL="361950" indent="177800"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tabLst/>
              <a:defRPr sz="1400">
                <a:solidFill>
                  <a:schemeClr val="bg1"/>
                </a:solidFill>
                <a:latin typeface="Trebuchet MS"/>
                <a:cs typeface="Trebuchet MS"/>
              </a:defRPr>
            </a:lvl5pPr>
          </a:lstStyle>
          <a:p>
            <a:pPr lvl="0"/>
            <a:r>
              <a:rPr lang="hu-HU" dirty="0"/>
              <a:t>Mintaszöveg szerkesztése</a:t>
            </a:r>
          </a:p>
          <a:p>
            <a:pPr lvl="1"/>
            <a:r>
              <a:rPr lang="hu-HU" dirty="0"/>
              <a:t>Második szint</a:t>
            </a:r>
          </a:p>
          <a:p>
            <a:pPr lvl="2"/>
            <a:r>
              <a:rPr lang="hu-HU" dirty="0"/>
              <a:t>Harmadik szint</a:t>
            </a:r>
          </a:p>
          <a:p>
            <a:pPr lvl="3"/>
            <a:r>
              <a:rPr lang="hu-HU" dirty="0"/>
              <a:t>Negyedik szint</a:t>
            </a:r>
          </a:p>
          <a:p>
            <a:pPr lvl="4"/>
            <a:r>
              <a:rPr lang="hu-HU" dirty="0"/>
              <a:t>Ötödik szint</a:t>
            </a:r>
          </a:p>
        </p:txBody>
      </p:sp>
    </p:spTree>
    <p:extLst>
      <p:ext uri="{BB962C8B-B14F-4D97-AF65-F5344CB8AC3E}">
        <p14:creationId xmlns:p14="http://schemas.microsoft.com/office/powerpoint/2010/main" val="2048657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20B5-033C-45B4-B40C-CF4525D7E346}" type="datetimeFigureOut">
              <a:rPr lang="hu-HU" smtClean="0"/>
              <a:t>2020. 07. 27.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A7AA-1F0A-4134-BC47-F50A1B0C52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09014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20B5-033C-45B4-B40C-CF4525D7E346}" type="datetimeFigureOut">
              <a:rPr lang="hu-HU" smtClean="0"/>
              <a:t>2020. 07. 27.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A7AA-1F0A-4134-BC47-F50A1B0C52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0262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20B5-033C-45B4-B40C-CF4525D7E346}" type="datetimeFigureOut">
              <a:rPr lang="hu-HU" smtClean="0"/>
              <a:t>2020. 07. 27.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A7AA-1F0A-4134-BC47-F50A1B0C52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94295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20B5-033C-45B4-B40C-CF4525D7E346}" type="datetimeFigureOut">
              <a:rPr lang="hu-HU" smtClean="0"/>
              <a:t>2020. 07. 27.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A7AA-1F0A-4134-BC47-F50A1B0C52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97957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20B5-033C-45B4-B40C-CF4525D7E346}" type="datetimeFigureOut">
              <a:rPr lang="hu-HU" smtClean="0"/>
              <a:t>2020. 07. 27.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A7AA-1F0A-4134-BC47-F50A1B0C52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780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20B5-033C-45B4-B40C-CF4525D7E346}" type="datetimeFigureOut">
              <a:rPr lang="hu-HU" smtClean="0"/>
              <a:t>2020. 07. 27.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A7AA-1F0A-4134-BC47-F50A1B0C52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2807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20B5-033C-45B4-B40C-CF4525D7E346}" type="datetimeFigureOut">
              <a:rPr lang="hu-HU" smtClean="0"/>
              <a:t>2020. 07. 27.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A7AA-1F0A-4134-BC47-F50A1B0C52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3554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7520B5-033C-45B4-B40C-CF4525D7E346}" type="datetimeFigureOut">
              <a:rPr lang="hu-HU" smtClean="0"/>
              <a:t>2020. 07. 27.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BCA7AA-1F0A-4134-BC47-F50A1B0C52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83569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520B5-033C-45B4-B40C-CF4525D7E346}" type="datetimeFigureOut">
              <a:rPr lang="hu-HU" smtClean="0"/>
              <a:t>2020. 07. 27.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BCA7AA-1F0A-4134-BC47-F50A1B0C52F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265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1.wdp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" Type="http://schemas.openxmlformats.org/officeDocument/2006/relationships/image" Target="../media/image4.png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10" Type="http://schemas.openxmlformats.org/officeDocument/2006/relationships/image" Target="../media/image17.jpeg"/><Relationship Id="rId19" Type="http://schemas.openxmlformats.org/officeDocument/2006/relationships/image" Target="../media/image25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0.png"/><Relationship Id="rId22" Type="http://schemas.openxmlformats.org/officeDocument/2006/relationships/image" Target="../media/image28.jpeg"/><Relationship Id="rId27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51520"/>
            <a:ext cx="12192000" cy="8128000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899592"/>
            <a:ext cx="12192000" cy="8128000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162" y="3863547"/>
            <a:ext cx="12238324" cy="3012933"/>
          </a:xfrm>
          <a:prstGeom prst="rect">
            <a:avLst/>
          </a:prstGeom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232279F3-B28B-FC49-B875-04B913F40D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5844034"/>
            <a:ext cx="10347951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188913" indent="-188913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0" eaLnBrk="1" hangingPunct="1">
              <a:lnSpc>
                <a:spcPct val="95000"/>
              </a:lnSpc>
            </a:pPr>
            <a:r>
              <a:rPr lang="en-GB" altLang="hu-HU" sz="3000" b="1" dirty="0" smtClean="0">
                <a:solidFill>
                  <a:srgbClr val="C85613"/>
                </a:solidFill>
                <a:latin typeface="Trebuchet MS" panose="020B0703020202090204" pitchFamily="34" charset="0"/>
              </a:rPr>
              <a:t>Budapest Airport Update – 28/07/2020</a:t>
            </a:r>
            <a:endParaRPr lang="hu-HU" altLang="hu-HU" sz="3000" b="1" dirty="0" smtClean="0">
              <a:solidFill>
                <a:srgbClr val="C85613"/>
              </a:solidFill>
              <a:latin typeface="Trebuchet MS" panose="020B0703020202090204" pitchFamily="34" charset="0"/>
            </a:endParaRPr>
          </a:p>
          <a:p>
            <a:pPr lvl="0" eaLnBrk="1" hangingPunct="1">
              <a:lnSpc>
                <a:spcPct val="95000"/>
              </a:lnSpc>
            </a:pPr>
            <a:r>
              <a:rPr kumimoji="0" lang="hu-HU" altLang="hu-H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rebuchet MS" panose="020B0703020202090204" pitchFamily="34" charset="0"/>
              </a:rPr>
              <a:t>Kam Jandu,</a:t>
            </a:r>
            <a:r>
              <a:rPr kumimoji="0" lang="hu-HU" altLang="hu-HU" sz="2000" b="1" i="0" u="none" strike="noStrike" kern="1200" cap="none" spc="0" normalizeH="0" noProof="0" dirty="0" smtClean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Trebuchet MS" panose="020B0703020202090204" pitchFamily="34" charset="0"/>
              </a:rPr>
              <a:t> Chief Commercial Officer</a:t>
            </a:r>
            <a:endParaRPr kumimoji="0" lang="en-US" altLang="hu-HU" sz="2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Trebuchet MS" panose="020B070302020209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14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>
            <a:extLst>
              <a:ext uri="{FF2B5EF4-FFF2-40B4-BE49-F238E27FC236}">
                <a16:creationId xmlns:a16="http://schemas.microsoft.com/office/drawing/2014/main" id="{49F7019C-550C-514B-8908-ECAC8BA63A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88027" y="253534"/>
            <a:ext cx="8730208" cy="50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GB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Supporting each other</a:t>
            </a:r>
            <a:endParaRPr lang="en-US" altLang="hu-HU" dirty="0">
              <a:solidFill>
                <a:srgbClr val="C85C24"/>
              </a:solidFill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4985" y="757534"/>
            <a:ext cx="4384990" cy="2466557"/>
          </a:xfrm>
          <a:prstGeom prst="rect">
            <a:avLst/>
          </a:prstGeom>
        </p:spPr>
      </p:pic>
      <p:sp>
        <p:nvSpPr>
          <p:cNvPr id="11" name="Téglalap 26"/>
          <p:cNvSpPr/>
          <p:nvPr/>
        </p:nvSpPr>
        <p:spPr>
          <a:xfrm>
            <a:off x="184440" y="3253831"/>
            <a:ext cx="3288467" cy="504825"/>
          </a:xfrm>
          <a:prstGeom prst="rect">
            <a:avLst/>
          </a:prstGeom>
          <a:solidFill>
            <a:srgbClr val="FFF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hu-HU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Air </a:t>
            </a:r>
            <a:r>
              <a:rPr lang="hu-HU" sz="14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China</a:t>
            </a:r>
            <a:r>
              <a:rPr lang="hu-HU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hu-HU" sz="14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travel</a:t>
            </a:r>
            <a:r>
              <a:rPr lang="hu-HU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trade FAM </a:t>
            </a:r>
            <a:r>
              <a:rPr lang="hu-HU" sz="14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trip</a:t>
            </a:r>
            <a:r>
              <a:rPr lang="hu-HU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hu-HU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2018</a:t>
            </a:r>
            <a:endParaRPr lang="en-US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40" y="757534"/>
            <a:ext cx="3288467" cy="2466351"/>
          </a:xfrm>
          <a:prstGeom prst="rect">
            <a:avLst/>
          </a:prstGeom>
        </p:spPr>
      </p:pic>
      <p:sp>
        <p:nvSpPr>
          <p:cNvPr id="13" name="Téglalap 26"/>
          <p:cNvSpPr/>
          <p:nvPr/>
        </p:nvSpPr>
        <p:spPr>
          <a:xfrm>
            <a:off x="6844985" y="3253831"/>
            <a:ext cx="4384990" cy="504825"/>
          </a:xfrm>
          <a:prstGeom prst="rect">
            <a:avLst/>
          </a:prstGeom>
          <a:solidFill>
            <a:srgbClr val="FFF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Clr>
                <a:srgbClr val="C85613"/>
              </a:buClr>
            </a:pPr>
            <a:r>
              <a:rPr lang="hu-HU" sz="14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Emirates</a:t>
            </a:r>
            <a:r>
              <a:rPr lang="hu-HU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India </a:t>
            </a:r>
            <a:r>
              <a:rPr lang="hu-HU" sz="14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travel</a:t>
            </a:r>
            <a:r>
              <a:rPr lang="hu-HU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trade FAM </a:t>
            </a:r>
            <a:r>
              <a:rPr lang="hu-HU" sz="14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trip</a:t>
            </a:r>
            <a:endParaRPr lang="hu-HU" sz="1400" b="1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ctr">
              <a:buClr>
                <a:srgbClr val="C85613"/>
              </a:buClr>
            </a:pPr>
            <a:r>
              <a:rPr lang="hu-HU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2019 </a:t>
            </a: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5302" y="757534"/>
            <a:ext cx="3287288" cy="2466351"/>
          </a:xfrm>
          <a:prstGeom prst="rect">
            <a:avLst/>
          </a:prstGeom>
        </p:spPr>
      </p:pic>
      <p:sp>
        <p:nvSpPr>
          <p:cNvPr id="16" name="Téglalap 26"/>
          <p:cNvSpPr/>
          <p:nvPr/>
        </p:nvSpPr>
        <p:spPr>
          <a:xfrm>
            <a:off x="3515302" y="3253832"/>
            <a:ext cx="3287288" cy="504825"/>
          </a:xfrm>
          <a:prstGeom prst="rect">
            <a:avLst/>
          </a:prstGeom>
          <a:solidFill>
            <a:srgbClr val="FFF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buClr>
                <a:srgbClr val="C85613"/>
              </a:buClr>
            </a:pPr>
            <a:r>
              <a:rPr lang="hu-HU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KLM </a:t>
            </a:r>
            <a:r>
              <a:rPr lang="hu-HU" sz="14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Xiamen</a:t>
            </a:r>
            <a:r>
              <a:rPr lang="hu-HU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hu-HU" sz="14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travel</a:t>
            </a:r>
            <a:r>
              <a:rPr lang="hu-HU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trade </a:t>
            </a:r>
            <a:r>
              <a:rPr lang="hu-HU" sz="14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trip</a:t>
            </a:r>
            <a:endParaRPr lang="hu-HU" sz="1400" b="1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algn="ctr">
              <a:buClr>
                <a:srgbClr val="C85613"/>
              </a:buClr>
            </a:pPr>
            <a:r>
              <a:rPr lang="hu-HU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2019</a:t>
            </a: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15" name="Téglalap 26"/>
          <p:cNvSpPr/>
          <p:nvPr/>
        </p:nvSpPr>
        <p:spPr>
          <a:xfrm>
            <a:off x="184441" y="3893377"/>
            <a:ext cx="5016210" cy="153587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300" b="1" dirty="0">
                <a:solidFill>
                  <a:schemeClr val="tx1"/>
                </a:solidFill>
                <a:latin typeface="Trebuchet MS" panose="020B0603020202020204" pitchFamily="34" charset="0"/>
              </a:rPr>
              <a:t>BUD </a:t>
            </a:r>
            <a:r>
              <a:rPr lang="en-US" sz="13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cooperat</a:t>
            </a:r>
            <a:r>
              <a:rPr lang="hu-HU" sz="1300" b="1" dirty="0">
                <a:solidFill>
                  <a:schemeClr val="tx1"/>
                </a:solidFill>
                <a:latin typeface="Trebuchet MS" panose="020B0603020202020204" pitchFamily="34" charset="0"/>
              </a:rPr>
              <a:t>es</a:t>
            </a:r>
            <a:r>
              <a:rPr lang="en-US" sz="1300" b="1" dirty="0">
                <a:solidFill>
                  <a:schemeClr val="tx1"/>
                </a:solidFill>
                <a:latin typeface="Trebuchet MS" panose="020B0603020202020204" pitchFamily="34" charset="0"/>
              </a:rPr>
              <a:t> with stakeholders such as airlines, hotels and the Hungarian Tourism Agency to welcome travel trade and media FAM trips</a:t>
            </a:r>
            <a:r>
              <a:rPr lang="hu-HU" sz="1300" b="1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hu-HU" sz="13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from</a:t>
            </a:r>
            <a:r>
              <a:rPr lang="hu-HU" sz="1300" b="1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hu-HU" sz="13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all</a:t>
            </a:r>
            <a:r>
              <a:rPr lang="hu-HU" sz="1300" b="1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hu-HU" sz="13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around</a:t>
            </a:r>
            <a:r>
              <a:rPr lang="hu-HU" sz="1300" b="1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hu-HU" sz="13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the</a:t>
            </a:r>
            <a:r>
              <a:rPr lang="hu-HU" sz="1300" b="1" dirty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hu-HU" sz="13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world</a:t>
            </a:r>
            <a:r>
              <a:rPr lang="hu-HU" sz="13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.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300" b="1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3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Framework</a:t>
            </a:r>
            <a:r>
              <a:rPr lang="en-US" sz="1300" b="1" dirty="0">
                <a:solidFill>
                  <a:schemeClr val="tx1"/>
                </a:solidFill>
                <a:latin typeface="Trebuchet MS" panose="020B0603020202020204" pitchFamily="34" charset="0"/>
              </a:rPr>
              <a:t>: tickets and recruitment by the </a:t>
            </a:r>
            <a:r>
              <a:rPr lang="en-US" sz="13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airline</a:t>
            </a:r>
            <a:r>
              <a:rPr lang="hu-HU" sz="13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and BUD</a:t>
            </a:r>
            <a:r>
              <a:rPr lang="en-US" sz="13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, </a:t>
            </a:r>
            <a:r>
              <a:rPr lang="en-US" sz="1300" b="1" dirty="0">
                <a:solidFill>
                  <a:schemeClr val="tx1"/>
                </a:solidFill>
                <a:latin typeface="Trebuchet MS" panose="020B0603020202020204" pitchFamily="34" charset="0"/>
              </a:rPr>
              <a:t>accommodation by hotels, transfer and program by HTA and BUD initiates and supervises the efforts</a:t>
            </a:r>
            <a:r>
              <a:rPr lang="hu-HU" sz="1300" b="1" dirty="0">
                <a:solidFill>
                  <a:schemeClr val="tx1"/>
                </a:solidFill>
                <a:latin typeface="Trebuchet MS" panose="020B0603020202020204" pitchFamily="34" charset="0"/>
              </a:rPr>
              <a:t>.</a:t>
            </a:r>
            <a:endParaRPr lang="en-US" sz="13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3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3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3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651" y="3893377"/>
            <a:ext cx="4108450" cy="2297947"/>
          </a:xfrm>
          <a:prstGeom prst="rect">
            <a:avLst/>
          </a:prstGeom>
        </p:spPr>
      </p:pic>
      <p:sp>
        <p:nvSpPr>
          <p:cNvPr id="17" name="Téglalap 26"/>
          <p:cNvSpPr/>
          <p:nvPr/>
        </p:nvSpPr>
        <p:spPr>
          <a:xfrm>
            <a:off x="9683895" y="3885222"/>
            <a:ext cx="2136630" cy="230610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3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hu-HU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Love </a:t>
            </a:r>
            <a:r>
              <a:rPr lang="hu-HU" sz="16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Actually</a:t>
            </a:r>
            <a:r>
              <a:rPr lang="hu-HU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film </a:t>
            </a:r>
            <a:r>
              <a:rPr lang="hu-HU" sz="16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shooting</a:t>
            </a:r>
            <a:r>
              <a:rPr lang="hu-HU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hu-HU" sz="16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at</a:t>
            </a:r>
            <a:r>
              <a:rPr lang="hu-HU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BUD 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600" b="1" dirty="0" smtClean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hu-HU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50 </a:t>
            </a:r>
            <a:r>
              <a:rPr lang="hu-HU" sz="16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million</a:t>
            </a:r>
            <a:r>
              <a:rPr lang="hu-HU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hu-HU" sz="16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views</a:t>
            </a:r>
            <a:r>
              <a:rPr lang="hu-HU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hu-HU" sz="16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via</a:t>
            </a:r>
            <a:r>
              <a:rPr lang="hu-HU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hu-HU" sz="16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Chinese</a:t>
            </a:r>
            <a:r>
              <a:rPr lang="hu-HU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hu-HU" sz="16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media</a:t>
            </a:r>
            <a:endParaRPr lang="hu-HU" sz="16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89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49F7019C-550C-514B-8908-ECAC8BA63A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88027" y="253534"/>
            <a:ext cx="8730208" cy="50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hu-HU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COVID </a:t>
            </a:r>
            <a:r>
              <a:rPr lang="hu-HU" altLang="hu-HU" dirty="0" err="1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measures</a:t>
            </a:r>
            <a:endParaRPr lang="en-US" altLang="hu-HU" dirty="0">
              <a:solidFill>
                <a:srgbClr val="C85C24"/>
              </a:solidFill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Freeform: Shape 73">
            <a:extLst>
              <a:ext uri="{FF2B5EF4-FFF2-40B4-BE49-F238E27FC236}">
                <a16:creationId xmlns:a16="http://schemas.microsoft.com/office/drawing/2014/main" id="{ABB90C3F-7555-4463-816E-F11ED1131525}"/>
              </a:ext>
            </a:extLst>
          </p:cNvPr>
          <p:cNvSpPr/>
          <p:nvPr/>
        </p:nvSpPr>
        <p:spPr>
          <a:xfrm>
            <a:off x="524957" y="2559496"/>
            <a:ext cx="4918075" cy="1005291"/>
          </a:xfrm>
          <a:custGeom>
            <a:avLst/>
            <a:gdLst>
              <a:gd name="connsiteX0" fmla="*/ 0 w 4918075"/>
              <a:gd name="connsiteY0" fmla="*/ 0 h 668037"/>
              <a:gd name="connsiteX1" fmla="*/ 3640138 w 4918075"/>
              <a:gd name="connsiteY1" fmla="*/ 0 h 668037"/>
              <a:gd name="connsiteX2" fmla="*/ 4918075 w 4918075"/>
              <a:gd name="connsiteY2" fmla="*/ 665163 h 668037"/>
              <a:gd name="connsiteX3" fmla="*/ 4913402 w 4918075"/>
              <a:gd name="connsiteY3" fmla="*/ 668037 h 668037"/>
              <a:gd name="connsiteX4" fmla="*/ 4070075 w 4918075"/>
              <a:gd name="connsiteY4" fmla="*/ 668037 h 668037"/>
              <a:gd name="connsiteX5" fmla="*/ 3544888 w 4918075"/>
              <a:gd name="connsiteY5" fmla="*/ 395288 h 668037"/>
              <a:gd name="connsiteX6" fmla="*/ 0 w 4918075"/>
              <a:gd name="connsiteY6" fmla="*/ 395288 h 668037"/>
              <a:gd name="connsiteX7" fmla="*/ 0 w 4918075"/>
              <a:gd name="connsiteY7" fmla="*/ 0 h 66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18075" h="668037">
                <a:moveTo>
                  <a:pt x="0" y="0"/>
                </a:moveTo>
                <a:lnTo>
                  <a:pt x="3640138" y="0"/>
                </a:lnTo>
                <a:lnTo>
                  <a:pt x="4918075" y="665163"/>
                </a:lnTo>
                <a:lnTo>
                  <a:pt x="4913402" y="668037"/>
                </a:lnTo>
                <a:lnTo>
                  <a:pt x="4070075" y="668037"/>
                </a:lnTo>
                <a:lnTo>
                  <a:pt x="3544888" y="395288"/>
                </a:lnTo>
                <a:lnTo>
                  <a:pt x="0" y="395288"/>
                </a:lnTo>
                <a:lnTo>
                  <a:pt x="0" y="0"/>
                </a:lnTo>
                <a:close/>
              </a:path>
            </a:pathLst>
          </a:custGeom>
          <a:solidFill>
            <a:srgbClr val="C85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9" name="Freeform: Shape 47">
            <a:extLst>
              <a:ext uri="{FF2B5EF4-FFF2-40B4-BE49-F238E27FC236}">
                <a16:creationId xmlns:a16="http://schemas.microsoft.com/office/drawing/2014/main" id="{2CFDB6F7-647B-45D9-B711-CADC09C512A7}"/>
              </a:ext>
            </a:extLst>
          </p:cNvPr>
          <p:cNvSpPr/>
          <p:nvPr/>
        </p:nvSpPr>
        <p:spPr>
          <a:xfrm>
            <a:off x="536895" y="3461910"/>
            <a:ext cx="4803901" cy="1004400"/>
          </a:xfrm>
          <a:custGeom>
            <a:avLst/>
            <a:gdLst>
              <a:gd name="connsiteX0" fmla="*/ 4051640 w 4803901"/>
              <a:gd name="connsiteY0" fmla="*/ 0 h 710833"/>
              <a:gd name="connsiteX1" fmla="*/ 4803901 w 4803901"/>
              <a:gd name="connsiteY1" fmla="*/ 0 h 710833"/>
              <a:gd name="connsiteX2" fmla="*/ 3648075 w 4803901"/>
              <a:gd name="connsiteY2" fmla="*/ 710833 h 710833"/>
              <a:gd name="connsiteX3" fmla="*/ 0 w 4803901"/>
              <a:gd name="connsiteY3" fmla="*/ 710833 h 710833"/>
              <a:gd name="connsiteX4" fmla="*/ 0 w 4803901"/>
              <a:gd name="connsiteY4" fmla="*/ 315546 h 710833"/>
              <a:gd name="connsiteX5" fmla="*/ 3536950 w 4803901"/>
              <a:gd name="connsiteY5" fmla="*/ 315546 h 710833"/>
              <a:gd name="connsiteX6" fmla="*/ 4051640 w 4803901"/>
              <a:gd name="connsiteY6" fmla="*/ 0 h 71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03901" h="710833">
                <a:moveTo>
                  <a:pt x="4051640" y="0"/>
                </a:moveTo>
                <a:lnTo>
                  <a:pt x="4803901" y="0"/>
                </a:lnTo>
                <a:lnTo>
                  <a:pt x="3648075" y="710833"/>
                </a:lnTo>
                <a:lnTo>
                  <a:pt x="0" y="710833"/>
                </a:lnTo>
                <a:lnTo>
                  <a:pt x="0" y="315546"/>
                </a:lnTo>
                <a:lnTo>
                  <a:pt x="3536950" y="315546"/>
                </a:lnTo>
                <a:lnTo>
                  <a:pt x="4051640" y="0"/>
                </a:lnTo>
                <a:close/>
              </a:path>
            </a:pathLst>
          </a:custGeom>
          <a:solidFill>
            <a:srgbClr val="C856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88D02202-3249-4709-8F73-2AE12FFED605}"/>
              </a:ext>
            </a:extLst>
          </p:cNvPr>
          <p:cNvSpPr>
            <a:spLocks/>
          </p:cNvSpPr>
          <p:nvPr/>
        </p:nvSpPr>
        <p:spPr bwMode="auto">
          <a:xfrm>
            <a:off x="466997" y="1641068"/>
            <a:ext cx="5583238" cy="2800818"/>
          </a:xfrm>
          <a:custGeom>
            <a:avLst/>
            <a:gdLst>
              <a:gd name="T0" fmla="*/ 3360 w 3517"/>
              <a:gd name="T1" fmla="*/ 1187 h 1187"/>
              <a:gd name="T2" fmla="*/ 2218 w 3517"/>
              <a:gd name="T3" fmla="*/ 249 h 1187"/>
              <a:gd name="T4" fmla="*/ 0 w 3517"/>
              <a:gd name="T5" fmla="*/ 249 h 1187"/>
              <a:gd name="T6" fmla="*/ 0 w 3517"/>
              <a:gd name="T7" fmla="*/ 0 h 1187"/>
              <a:gd name="T8" fmla="*/ 2308 w 3517"/>
              <a:gd name="T9" fmla="*/ 0 h 1187"/>
              <a:gd name="T10" fmla="*/ 3517 w 3517"/>
              <a:gd name="T11" fmla="*/ 995 h 1187"/>
              <a:gd name="T12" fmla="*/ 3360 w 3517"/>
              <a:gd name="T13" fmla="*/ 1187 h 1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17" h="1187">
                <a:moveTo>
                  <a:pt x="3360" y="1187"/>
                </a:moveTo>
                <a:lnTo>
                  <a:pt x="2218" y="249"/>
                </a:lnTo>
                <a:lnTo>
                  <a:pt x="0" y="249"/>
                </a:lnTo>
                <a:lnTo>
                  <a:pt x="0" y="0"/>
                </a:lnTo>
                <a:lnTo>
                  <a:pt x="2308" y="0"/>
                </a:lnTo>
                <a:lnTo>
                  <a:pt x="3517" y="995"/>
                </a:lnTo>
                <a:lnTo>
                  <a:pt x="3360" y="1187"/>
                </a:lnTo>
                <a:close/>
              </a:path>
            </a:pathLst>
          </a:custGeom>
          <a:solidFill>
            <a:srgbClr val="C85C2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02F20372-D39F-4648-90D7-3C7F98C9B11B}"/>
              </a:ext>
            </a:extLst>
          </p:cNvPr>
          <p:cNvSpPr>
            <a:spLocks/>
          </p:cNvSpPr>
          <p:nvPr/>
        </p:nvSpPr>
        <p:spPr bwMode="auto">
          <a:xfrm>
            <a:off x="536895" y="2425908"/>
            <a:ext cx="5588000" cy="2927797"/>
          </a:xfrm>
          <a:custGeom>
            <a:avLst/>
            <a:gdLst>
              <a:gd name="T0" fmla="*/ 2310 w 3520"/>
              <a:gd name="T1" fmla="*/ 1238 h 1238"/>
              <a:gd name="T2" fmla="*/ 0 w 3520"/>
              <a:gd name="T3" fmla="*/ 1238 h 1238"/>
              <a:gd name="T4" fmla="*/ 0 w 3520"/>
              <a:gd name="T5" fmla="*/ 989 h 1238"/>
              <a:gd name="T6" fmla="*/ 2216 w 3520"/>
              <a:gd name="T7" fmla="*/ 989 h 1238"/>
              <a:gd name="T8" fmla="*/ 3357 w 3520"/>
              <a:gd name="T9" fmla="*/ 0 h 1238"/>
              <a:gd name="T10" fmla="*/ 3520 w 3520"/>
              <a:gd name="T11" fmla="*/ 186 h 1238"/>
              <a:gd name="T12" fmla="*/ 2310 w 3520"/>
              <a:gd name="T13" fmla="*/ 1238 h 12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520" h="1238">
                <a:moveTo>
                  <a:pt x="2310" y="1238"/>
                </a:moveTo>
                <a:lnTo>
                  <a:pt x="0" y="1238"/>
                </a:lnTo>
                <a:lnTo>
                  <a:pt x="0" y="989"/>
                </a:lnTo>
                <a:lnTo>
                  <a:pt x="2216" y="989"/>
                </a:lnTo>
                <a:lnTo>
                  <a:pt x="3357" y="0"/>
                </a:lnTo>
                <a:lnTo>
                  <a:pt x="3520" y="186"/>
                </a:lnTo>
                <a:lnTo>
                  <a:pt x="2310" y="1238"/>
                </a:lnTo>
                <a:close/>
              </a:path>
            </a:pathLst>
          </a:custGeom>
          <a:solidFill>
            <a:srgbClr val="C8561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2" name="Arrow: Right 36">
            <a:extLst>
              <a:ext uri="{FF2B5EF4-FFF2-40B4-BE49-F238E27FC236}">
                <a16:creationId xmlns:a16="http://schemas.microsoft.com/office/drawing/2014/main" id="{293361A8-1C77-4398-9C01-51C8F8470571}"/>
              </a:ext>
            </a:extLst>
          </p:cNvPr>
          <p:cNvSpPr/>
          <p:nvPr/>
        </p:nvSpPr>
        <p:spPr>
          <a:xfrm>
            <a:off x="6331219" y="2729796"/>
            <a:ext cx="5635676" cy="1398407"/>
          </a:xfrm>
          <a:prstGeom prst="rightArrow">
            <a:avLst>
              <a:gd name="adj1" fmla="val 56098"/>
              <a:gd name="adj2" fmla="val 51525"/>
            </a:avLst>
          </a:prstGeom>
          <a:solidFill>
            <a:srgbClr val="FFF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rebuchet MS" panose="020B0603020202020204" pitchFamily="34" charset="0"/>
              </a:rPr>
              <a:t>Health and safety of staff and passengers</a:t>
            </a:r>
          </a:p>
        </p:txBody>
      </p:sp>
      <p:sp>
        <p:nvSpPr>
          <p:cNvPr id="13" name="Oval 67">
            <a:extLst>
              <a:ext uri="{FF2B5EF4-FFF2-40B4-BE49-F238E27FC236}">
                <a16:creationId xmlns:a16="http://schemas.microsoft.com/office/drawing/2014/main" id="{09498885-E8B6-4443-9F80-059301027468}"/>
              </a:ext>
            </a:extLst>
          </p:cNvPr>
          <p:cNvSpPr/>
          <p:nvPr/>
        </p:nvSpPr>
        <p:spPr>
          <a:xfrm>
            <a:off x="621567" y="1612193"/>
            <a:ext cx="667266" cy="667266"/>
          </a:xfrm>
          <a:prstGeom prst="ellipse">
            <a:avLst/>
          </a:prstGeom>
          <a:solidFill>
            <a:srgbClr val="FCD765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4" name="Oval 68">
            <a:extLst>
              <a:ext uri="{FF2B5EF4-FFF2-40B4-BE49-F238E27FC236}">
                <a16:creationId xmlns:a16="http://schemas.microsoft.com/office/drawing/2014/main" id="{E4BD9BBB-2BEC-4FD5-A9A4-00EC8712C3CF}"/>
              </a:ext>
            </a:extLst>
          </p:cNvPr>
          <p:cNvSpPr/>
          <p:nvPr/>
        </p:nvSpPr>
        <p:spPr>
          <a:xfrm>
            <a:off x="625424" y="2512602"/>
            <a:ext cx="667266" cy="667266"/>
          </a:xfrm>
          <a:prstGeom prst="ellipse">
            <a:avLst/>
          </a:prstGeom>
          <a:solidFill>
            <a:srgbClr val="FCD765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Oval 69">
            <a:extLst>
              <a:ext uri="{FF2B5EF4-FFF2-40B4-BE49-F238E27FC236}">
                <a16:creationId xmlns:a16="http://schemas.microsoft.com/office/drawing/2014/main" id="{E1DD0262-7D1B-4CAE-9DEB-38779157EFF9}"/>
              </a:ext>
            </a:extLst>
          </p:cNvPr>
          <p:cNvSpPr/>
          <p:nvPr/>
        </p:nvSpPr>
        <p:spPr>
          <a:xfrm>
            <a:off x="621567" y="3856547"/>
            <a:ext cx="667266" cy="667266"/>
          </a:xfrm>
          <a:prstGeom prst="ellipse">
            <a:avLst/>
          </a:prstGeom>
          <a:solidFill>
            <a:srgbClr val="FCD765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Oval 45">
            <a:extLst>
              <a:ext uri="{FF2B5EF4-FFF2-40B4-BE49-F238E27FC236}">
                <a16:creationId xmlns:a16="http://schemas.microsoft.com/office/drawing/2014/main" id="{F5CC7026-17E6-4F95-90B7-EA4AEFD8ED57}"/>
              </a:ext>
            </a:extLst>
          </p:cNvPr>
          <p:cNvSpPr/>
          <p:nvPr/>
        </p:nvSpPr>
        <p:spPr>
          <a:xfrm>
            <a:off x="621567" y="4733333"/>
            <a:ext cx="667266" cy="667266"/>
          </a:xfrm>
          <a:prstGeom prst="ellipse">
            <a:avLst/>
          </a:prstGeom>
          <a:solidFill>
            <a:srgbClr val="FCD765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28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7" name="Csoportba foglalás 234"/>
          <p:cNvGrpSpPr/>
          <p:nvPr/>
        </p:nvGrpSpPr>
        <p:grpSpPr>
          <a:xfrm>
            <a:off x="4355689" y="2327345"/>
            <a:ext cx="2241739" cy="2269130"/>
            <a:chOff x="3964119" y="2616060"/>
            <a:chExt cx="1903281" cy="1904400"/>
          </a:xfrm>
        </p:grpSpPr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BEC8E899-0E47-4EBB-8603-211443BD5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64119" y="2616060"/>
              <a:ext cx="1903281" cy="1904400"/>
            </a:xfrm>
            <a:prstGeom prst="ellipse">
              <a:avLst/>
            </a:prstGeom>
            <a:solidFill>
              <a:srgbClr val="030102"/>
            </a:solidFill>
            <a:ln w="9525">
              <a:noFill/>
              <a:round/>
              <a:headEnd/>
              <a:tailEnd/>
            </a:ln>
            <a:effectLst>
              <a:outerShdw blurRad="279400" dist="177800" dir="2460000" algn="tl" rotWithShape="0">
                <a:prstClr val="black">
                  <a:alpha val="16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 dirty="0"/>
            </a:p>
          </p:txBody>
        </p:sp>
        <p:pic>
          <p:nvPicPr>
            <p:cNvPr id="19" name="Kép 2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7" t="12428" r="20000"/>
            <a:stretch/>
          </p:blipFill>
          <p:spPr>
            <a:xfrm>
              <a:off x="4225819" y="3155660"/>
              <a:ext cx="1395595" cy="971228"/>
            </a:xfrm>
            <a:prstGeom prst="rect">
              <a:avLst/>
            </a:prstGeom>
          </p:spPr>
        </p:pic>
      </p:grpSp>
      <p:sp>
        <p:nvSpPr>
          <p:cNvPr id="20" name="Szövegdoboz 235"/>
          <p:cNvSpPr txBox="1"/>
          <p:nvPr/>
        </p:nvSpPr>
        <p:spPr>
          <a:xfrm>
            <a:off x="1288833" y="1767280"/>
            <a:ext cx="250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Hygiene measures</a:t>
            </a:r>
          </a:p>
        </p:txBody>
      </p:sp>
      <p:sp>
        <p:nvSpPr>
          <p:cNvPr id="21" name="Szövegdoboz 236"/>
          <p:cNvSpPr txBox="1"/>
          <p:nvPr/>
        </p:nvSpPr>
        <p:spPr>
          <a:xfrm>
            <a:off x="1230274" y="2655810"/>
            <a:ext cx="30840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Trebuchet MS" panose="020B0603020202020204" pitchFamily="34" charset="0"/>
              </a:rPr>
              <a:t>Social</a:t>
            </a:r>
            <a:r>
              <a:rPr lang="hu-HU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GB" b="1" dirty="0">
                <a:solidFill>
                  <a:schemeClr val="bg1"/>
                </a:solidFill>
                <a:latin typeface="Trebuchet MS" panose="020B0603020202020204" pitchFamily="34" charset="0"/>
              </a:rPr>
              <a:t>distancing</a:t>
            </a:r>
            <a:r>
              <a:rPr lang="hu-HU" b="1" dirty="0">
                <a:solidFill>
                  <a:schemeClr val="bg1"/>
                </a:solidFill>
                <a:latin typeface="Trebuchet MS" panose="020B0603020202020204" pitchFamily="34" charset="0"/>
              </a:rPr>
              <a:t> </a:t>
            </a:r>
            <a:r>
              <a:rPr lang="en-GB" b="1" dirty="0">
                <a:solidFill>
                  <a:schemeClr val="bg1"/>
                </a:solidFill>
                <a:latin typeface="Trebuchet MS" panose="020B0603020202020204" pitchFamily="34" charset="0"/>
              </a:rPr>
              <a:t>measures</a:t>
            </a:r>
          </a:p>
        </p:txBody>
      </p:sp>
      <p:sp>
        <p:nvSpPr>
          <p:cNvPr id="22" name="Szövegdoboz 237"/>
          <p:cNvSpPr txBox="1"/>
          <p:nvPr/>
        </p:nvSpPr>
        <p:spPr>
          <a:xfrm>
            <a:off x="1288832" y="4005514"/>
            <a:ext cx="250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HR measures</a:t>
            </a:r>
          </a:p>
        </p:txBody>
      </p:sp>
      <p:sp>
        <p:nvSpPr>
          <p:cNvPr id="23" name="Szövegdoboz 238"/>
          <p:cNvSpPr txBox="1"/>
          <p:nvPr/>
        </p:nvSpPr>
        <p:spPr>
          <a:xfrm>
            <a:off x="1288831" y="4865417"/>
            <a:ext cx="250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Trebuchet MS" panose="020B0603020202020204" pitchFamily="34" charset="0"/>
              </a:rPr>
              <a:t>Communication</a:t>
            </a:r>
          </a:p>
        </p:txBody>
      </p:sp>
      <p:pic>
        <p:nvPicPr>
          <p:cNvPr id="24" name="Picture 2" descr="Free Hygiene Icon, Symbol. Download in PNG, SVG format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30" y="1650760"/>
            <a:ext cx="564166" cy="56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orona, corona virus, coronavirus, covid-19, isolate, social ..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89" y="2526737"/>
            <a:ext cx="615449" cy="61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r Icons - Download Free Vector Icons | Noun Project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29" y="3902977"/>
            <a:ext cx="565741" cy="565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File:Icon-Megaphone.svg - Wikimedia Common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9" y="4829239"/>
            <a:ext cx="495891" cy="42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81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49F7019C-550C-514B-8908-ECAC8BA63A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88027" y="253534"/>
            <a:ext cx="8730208" cy="50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hu-HU" altLang="hu-HU" dirty="0" err="1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Hygiene</a:t>
            </a:r>
            <a:r>
              <a:rPr lang="hu-HU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 </a:t>
            </a:r>
            <a:r>
              <a:rPr lang="hu-HU" altLang="hu-HU" dirty="0" err="1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measures</a:t>
            </a:r>
            <a:endParaRPr lang="en-US" altLang="hu-HU" dirty="0">
              <a:solidFill>
                <a:srgbClr val="C85C24"/>
              </a:solidFill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" name="Téglalap 23"/>
          <p:cNvSpPr/>
          <p:nvPr/>
        </p:nvSpPr>
        <p:spPr>
          <a:xfrm>
            <a:off x="1031221" y="1316034"/>
            <a:ext cx="9198629" cy="2409660"/>
          </a:xfrm>
          <a:prstGeom prst="rect">
            <a:avLst/>
          </a:prstGeom>
          <a:solidFill>
            <a:srgbClr val="FFF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hu-HU" dirty="0"/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Hand disinfectants: an increased number of hand disinfectants improve hygiene.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Sanitizing </a:t>
            </a: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mats at entry doors: will help prevent contamination on passengers’ shoes.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Enhanced </a:t>
            </a: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cleaning: higher frequency cleaning for all passenger areas including security trays, offices  using disinfectants.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Ventilation </a:t>
            </a: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system cleaning: to avoid the spread of pathogens and improve air quality.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Protective </a:t>
            </a: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equipment: all frontline staff are wearing protective equipment 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Body </a:t>
            </a: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temperature measurement on arrivals: by measuring passengers body temperature, possible virus hosts can be identified.</a:t>
            </a:r>
          </a:p>
        </p:txBody>
      </p:sp>
      <p:sp>
        <p:nvSpPr>
          <p:cNvPr id="29" name="Lekerekített téglalap 24"/>
          <p:cNvSpPr/>
          <p:nvPr/>
        </p:nvSpPr>
        <p:spPr>
          <a:xfrm>
            <a:off x="291754" y="871173"/>
            <a:ext cx="3473570" cy="637919"/>
          </a:xfrm>
          <a:prstGeom prst="roundRect">
            <a:avLst/>
          </a:prstGeom>
          <a:solidFill>
            <a:srgbClr val="C85C2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Measures taken</a:t>
            </a:r>
          </a:p>
        </p:txBody>
      </p:sp>
      <p:pic>
        <p:nvPicPr>
          <p:cNvPr id="5" name="Kép 21">
            <a:extLst>
              <a:ext uri="{FF2B5EF4-FFF2-40B4-BE49-F238E27FC236}">
                <a16:creationId xmlns:a16="http://schemas.microsoft.com/office/drawing/2014/main" id="{680046F5-78DA-AA49-A34B-9A00785704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86" y="3981258"/>
            <a:ext cx="3062151" cy="2772324"/>
          </a:xfrm>
          <a:prstGeom prst="rect">
            <a:avLst/>
          </a:prstGeom>
        </p:spPr>
      </p:pic>
      <p:pic>
        <p:nvPicPr>
          <p:cNvPr id="7" name="Picture 2" descr="Ahhoz, hogy járványszempontból biztonságosan üzemeljen a reptér, folyamatosan fertőtleníteni kell. Ezért naponta megközelítőleg 300 liter fertőtlenítőanyagot használnak fel Ferihegyen. Három – a repülőtéri tisztiorvos által - engedélyezett gyorshatású fertőtlenítőszert váltogatva használnak épületek, gépjárművek és légijárművek fertőtlenítésére. A Budapest Airport Zrt. január óta többezer egység kézfertőtlenítőt szerzett be, az utánpótlásról folyamatosan gondoskodik. Ezen felül többezer védőmaszkot, illetve több ezer palack ivóvizet is kiosztott a Budapest Airport az érkező, valamint a terminál tranzitjában várakozó utasoknak. Azoknak az átszálló utasoknak, akik hosszabb ideig várakoznak a tranzit területen, a Budapest Airport takarókat és ágyakat biztosít.">
            <a:extLst>
              <a:ext uri="{FF2B5EF4-FFF2-40B4-BE49-F238E27FC236}">
                <a16:creationId xmlns:a16="http://schemas.microsoft.com/office/drawing/2014/main" id="{C40A2F7F-7D91-B74E-96A7-DF8A67C9E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95"/>
          <a:stretch/>
        </p:blipFill>
        <p:spPr bwMode="auto">
          <a:xfrm>
            <a:off x="2286000" y="3990958"/>
            <a:ext cx="3070622" cy="276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23">
            <a:extLst>
              <a:ext uri="{FF2B5EF4-FFF2-40B4-BE49-F238E27FC236}">
                <a16:creationId xmlns:a16="http://schemas.microsoft.com/office/drawing/2014/main" id="{1206A768-F506-3C43-BF8D-0B8640595A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21" y="3991204"/>
            <a:ext cx="3051166" cy="2762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8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49F7019C-550C-514B-8908-ECAC8BA63A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88027" y="253534"/>
            <a:ext cx="8730208" cy="50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hu-HU" altLang="hu-HU" dirty="0" err="1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Social</a:t>
            </a:r>
            <a:r>
              <a:rPr lang="hu-HU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 </a:t>
            </a:r>
            <a:r>
              <a:rPr lang="hu-HU" altLang="hu-HU" dirty="0" err="1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Distancing</a:t>
            </a:r>
            <a:r>
              <a:rPr lang="hu-HU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 </a:t>
            </a:r>
            <a:r>
              <a:rPr lang="hu-HU" altLang="hu-HU" dirty="0" err="1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measures</a:t>
            </a:r>
            <a:endParaRPr lang="en-US" altLang="hu-HU" dirty="0">
              <a:solidFill>
                <a:srgbClr val="C85C24"/>
              </a:solidFill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Téglalap 26"/>
          <p:cNvSpPr/>
          <p:nvPr/>
        </p:nvSpPr>
        <p:spPr>
          <a:xfrm>
            <a:off x="828703" y="1509092"/>
            <a:ext cx="9208548" cy="2848899"/>
          </a:xfrm>
          <a:prstGeom prst="rect">
            <a:avLst/>
          </a:prstGeom>
          <a:solidFill>
            <a:srgbClr val="FFF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Flow </a:t>
            </a: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control: controlling passenger flows to prevent crowd gathering 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Queue control stickers: floor stickers to maintain social distancing levels at queuing areas (check-in, passport control, security screening, </a:t>
            </a:r>
            <a:r>
              <a:rPr lang="en-US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boarding</a:t>
            </a:r>
            <a:r>
              <a:rPr lang="hu-HU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, </a:t>
            </a:r>
            <a:r>
              <a:rPr lang="hu-HU" sz="16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baggage</a:t>
            </a:r>
            <a:r>
              <a:rPr lang="hu-HU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hu-HU" sz="16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reclaim</a:t>
            </a:r>
            <a:r>
              <a:rPr lang="hu-HU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 </a:t>
            </a:r>
            <a:r>
              <a:rPr lang="hu-HU" sz="1600" b="1" dirty="0" err="1" smtClean="0">
                <a:solidFill>
                  <a:schemeClr val="tx1"/>
                </a:solidFill>
                <a:latin typeface="Trebuchet MS" panose="020B0603020202020204" pitchFamily="34" charset="0"/>
              </a:rPr>
              <a:t>area</a:t>
            </a:r>
            <a:r>
              <a:rPr lang="en-US" sz="16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)</a:t>
            </a:r>
            <a:endParaRPr lang="en-US" sz="16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Information displays throughout the terminal to remind passengers of the 1.5 </a:t>
            </a:r>
            <a:r>
              <a:rPr lang="en-US" sz="16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metre</a:t>
            </a: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 social distancing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Using only every second lane at check-in, security and boarding when possible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Rearranged seating: seats spaced further apart with every second seat blocked on benches. 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Passengers only in the terminal: meeters and greeters should not enter the building.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6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Plexiglass</a:t>
            </a: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 separators: installing </a:t>
            </a:r>
            <a:r>
              <a:rPr lang="en-US" sz="1600" b="1" dirty="0" err="1">
                <a:solidFill>
                  <a:schemeClr val="tx1"/>
                </a:solidFill>
                <a:latin typeface="Trebuchet MS" panose="020B0603020202020204" pitchFamily="34" charset="0"/>
              </a:rPr>
              <a:t>plexiglass</a:t>
            </a:r>
            <a:r>
              <a:rPr lang="en-US" sz="1600" b="1" dirty="0">
                <a:solidFill>
                  <a:schemeClr val="tx1"/>
                </a:solidFill>
                <a:latin typeface="Trebuchet MS" panose="020B0603020202020204" pitchFamily="34" charset="0"/>
              </a:rPr>
              <a:t> where passengers come into contact with staff (check-in counters, security re-check, boarding, shops and other service providers). </a:t>
            </a:r>
            <a:endParaRPr lang="en-US" sz="1600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Lekerekített téglalap 24"/>
          <p:cNvSpPr/>
          <p:nvPr/>
        </p:nvSpPr>
        <p:spPr>
          <a:xfrm>
            <a:off x="291754" y="871173"/>
            <a:ext cx="3473570" cy="637919"/>
          </a:xfrm>
          <a:prstGeom prst="roundRect">
            <a:avLst/>
          </a:prstGeom>
          <a:solidFill>
            <a:srgbClr val="C85C2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Measures taken</a:t>
            </a:r>
          </a:p>
        </p:txBody>
      </p:sp>
      <p:pic>
        <p:nvPicPr>
          <p:cNvPr id="7" name="Kép 29">
            <a:extLst>
              <a:ext uri="{FF2B5EF4-FFF2-40B4-BE49-F238E27FC236}">
                <a16:creationId xmlns:a16="http://schemas.microsoft.com/office/drawing/2014/main" id="{34B38E2A-648E-7B40-B32E-664C3F4C04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0460" y="4412607"/>
            <a:ext cx="2609731" cy="2346955"/>
          </a:xfrm>
          <a:prstGeom prst="rect">
            <a:avLst/>
          </a:prstGeom>
        </p:spPr>
      </p:pic>
      <p:pic>
        <p:nvPicPr>
          <p:cNvPr id="8" name="Kép 30">
            <a:extLst>
              <a:ext uri="{FF2B5EF4-FFF2-40B4-BE49-F238E27FC236}">
                <a16:creationId xmlns:a16="http://schemas.microsoft.com/office/drawing/2014/main" id="{BF4DC617-519A-D44E-B45F-F70EACA517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31" y="4412607"/>
            <a:ext cx="2609730" cy="2346955"/>
          </a:xfrm>
          <a:prstGeom prst="rect">
            <a:avLst/>
          </a:prstGeom>
        </p:spPr>
      </p:pic>
      <p:pic>
        <p:nvPicPr>
          <p:cNvPr id="9" name="Kép 31">
            <a:extLst>
              <a:ext uri="{FF2B5EF4-FFF2-40B4-BE49-F238E27FC236}">
                <a16:creationId xmlns:a16="http://schemas.microsoft.com/office/drawing/2014/main" id="{19F03093-E3E9-CF4F-9AAF-E4FD18AA423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523" y="4412607"/>
            <a:ext cx="2292696" cy="229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8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49F7019C-550C-514B-8908-ECAC8BA63A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88027" y="253534"/>
            <a:ext cx="8730208" cy="50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hu-HU" altLang="hu-HU" dirty="0" err="1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Communication</a:t>
            </a:r>
            <a:endParaRPr lang="en-US" altLang="hu-HU" dirty="0">
              <a:solidFill>
                <a:srgbClr val="C85C24"/>
              </a:solidFill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Téglalap 26"/>
          <p:cNvSpPr/>
          <p:nvPr/>
        </p:nvSpPr>
        <p:spPr>
          <a:xfrm>
            <a:off x="180900" y="1819628"/>
            <a:ext cx="9042923" cy="1808040"/>
          </a:xfrm>
          <a:prstGeom prst="rect">
            <a:avLst/>
          </a:prstGeom>
          <a:solidFill>
            <a:srgbClr val="FFF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Intensive </a:t>
            </a:r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media communication in order to inform the public in general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Online </a:t>
            </a:r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communication: sharing these new practices through social media to raise awareness among passengers.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Informing </a:t>
            </a:r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tenants: communicating with business partners to harmonize preventive measures and to keep them updated.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Information </a:t>
            </a:r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display: placing information signs with clear messages along the passenger journey to inform and remind passengers of the 1.5 meter social distancing rule.</a:t>
            </a: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Mindful </a:t>
            </a:r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tone of voice: to comfort passengers and gain their trust for cooperation.</a:t>
            </a:r>
          </a:p>
          <a:p>
            <a:pPr>
              <a:buClr>
                <a:srgbClr val="C85613"/>
              </a:buClr>
            </a:pPr>
            <a:endParaRPr lang="en-US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5" name="Téglalap 26"/>
          <p:cNvSpPr/>
          <p:nvPr/>
        </p:nvSpPr>
        <p:spPr>
          <a:xfrm>
            <a:off x="180899" y="4067523"/>
            <a:ext cx="9042923" cy="1390020"/>
          </a:xfrm>
          <a:prstGeom prst="rect">
            <a:avLst/>
          </a:prstGeom>
          <a:solidFill>
            <a:srgbClr val="FFF6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hu-HU" sz="1400" b="1" dirty="0"/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Calling passengers’ attention to the following precautionary measures</a:t>
            </a:r>
          </a:p>
          <a:p>
            <a:pPr marL="742950" lvl="1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Entry </a:t>
            </a:r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only for passengers – entry not recommended for meeters and greeters</a:t>
            </a:r>
          </a:p>
          <a:p>
            <a:pPr marL="742950" lvl="1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The </a:t>
            </a:r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use of face masks</a:t>
            </a:r>
          </a:p>
          <a:p>
            <a:pPr marL="742950" lvl="1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The </a:t>
            </a:r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use of online check-in</a:t>
            </a:r>
          </a:p>
          <a:p>
            <a:pPr marL="742950" lvl="1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r>
              <a:rPr lang="en-US" sz="1400" b="1" dirty="0" smtClean="0">
                <a:solidFill>
                  <a:schemeClr val="tx1"/>
                </a:solidFill>
                <a:latin typeface="Trebuchet MS" panose="020B0603020202020204" pitchFamily="34" charset="0"/>
              </a:rPr>
              <a:t>The </a:t>
            </a:r>
            <a:r>
              <a:rPr lang="en-US" sz="1400" b="1" dirty="0">
                <a:solidFill>
                  <a:schemeClr val="tx1"/>
                </a:solidFill>
                <a:latin typeface="Trebuchet MS" panose="020B0603020202020204" pitchFamily="34" charset="0"/>
              </a:rPr>
              <a:t>use of self-service baggage drop-off (wherever available)</a:t>
            </a:r>
          </a:p>
          <a:p>
            <a:pPr marL="742950" lvl="1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en-US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85750" indent="-285750">
              <a:buClr>
                <a:srgbClr val="C85613"/>
              </a:buClr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Lekerekített téglalap 21"/>
          <p:cNvSpPr/>
          <p:nvPr/>
        </p:nvSpPr>
        <p:spPr>
          <a:xfrm>
            <a:off x="180900" y="3696095"/>
            <a:ext cx="3473570" cy="569491"/>
          </a:xfrm>
          <a:prstGeom prst="roundRect">
            <a:avLst/>
          </a:prstGeom>
          <a:solidFill>
            <a:srgbClr val="C85C2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rebuchet MS" panose="020B0603020202020204" pitchFamily="34" charset="0"/>
              </a:rPr>
              <a:t>Passenger information</a:t>
            </a:r>
          </a:p>
        </p:txBody>
      </p:sp>
      <p:sp>
        <p:nvSpPr>
          <p:cNvPr id="8" name="Lekerekített téglalap 24"/>
          <p:cNvSpPr/>
          <p:nvPr/>
        </p:nvSpPr>
        <p:spPr>
          <a:xfrm>
            <a:off x="291754" y="1181709"/>
            <a:ext cx="3473570" cy="637919"/>
          </a:xfrm>
          <a:prstGeom prst="roundRect">
            <a:avLst/>
          </a:prstGeom>
          <a:solidFill>
            <a:srgbClr val="C85C24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rebuchet MS" panose="020B0603020202020204" pitchFamily="34" charset="0"/>
              </a:rPr>
              <a:t>Measures taken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4676" y="1330045"/>
            <a:ext cx="2737341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6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84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2">
            <a:extLst>
              <a:ext uri="{FF2B5EF4-FFF2-40B4-BE49-F238E27FC236}">
                <a16:creationId xmlns:a16="http://schemas.microsoft.com/office/drawing/2014/main" id="{49F7019C-550C-514B-8908-ECAC8BA63A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88027" y="214623"/>
            <a:ext cx="8730208" cy="50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hu-HU" dirty="0">
                <a:latin typeface="Trebuchet MS" panose="020B0603020202020204" pitchFamily="34" charset="0"/>
              </a:rPr>
              <a:t>bud: ownership structure</a:t>
            </a:r>
            <a:r>
              <a:rPr lang="en-US" altLang="hu-HU" dirty="0">
                <a:latin typeface="Trebuchet MS" panose="020B0603020202020204" pitchFamily="34" charset="0"/>
                <a:ea typeface="ＭＳ Ｐゴシック" panose="020B0600070205080204" pitchFamily="34" charset="-128"/>
              </a:rPr>
              <a:t/>
            </a:r>
            <a:br>
              <a:rPr lang="en-US" altLang="hu-HU" dirty="0">
                <a:latin typeface="Trebuchet MS" panose="020B0603020202020204" pitchFamily="34" charset="0"/>
                <a:ea typeface="ＭＳ Ｐゴシック" panose="020B0600070205080204" pitchFamily="34" charset="-128"/>
              </a:rPr>
            </a:br>
            <a:endParaRPr lang="en-US" altLang="hu-HU" dirty="0"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4" name="Picture 2" descr="http://gyakornok.com/wp-content/uploads/company_logos/2016/06/budapest-airport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8" t="25430" r="19311" b="17298"/>
          <a:stretch/>
        </p:blipFill>
        <p:spPr bwMode="auto">
          <a:xfrm>
            <a:off x="5087889" y="5468611"/>
            <a:ext cx="1910226" cy="94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713" y="1303069"/>
            <a:ext cx="1677420" cy="112275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982" y="1292533"/>
            <a:ext cx="1709844" cy="11444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982139" y="2773733"/>
            <a:ext cx="2094367" cy="10002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AviAlliance Gmb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h</a:t>
            </a:r>
            <a:r>
              <a:rPr kumimoji="0" lang="hu-H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owned by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PSP Investments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405277" y="3912508"/>
            <a:ext cx="1248093" cy="44627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55.438%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141142" y="810625"/>
            <a:ext cx="1807540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Canadian State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087889" y="2481347"/>
            <a:ext cx="2298030" cy="15850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Government of Singapore Investment Corp. / Malton Ivestment Pte Ltd.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830915" y="810625"/>
            <a:ext cx="2873537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Government of Singapore</a:t>
            </a:r>
          </a:p>
        </p:txBody>
      </p:sp>
      <p:pic>
        <p:nvPicPr>
          <p:cNvPr id="5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8947" y="1303067"/>
            <a:ext cx="1706290" cy="11470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" name="TextBox 52"/>
          <p:cNvSpPr txBox="1"/>
          <p:nvPr/>
        </p:nvSpPr>
        <p:spPr>
          <a:xfrm>
            <a:off x="8989294" y="810625"/>
            <a:ext cx="2247148" cy="400105"/>
          </a:xfrm>
          <a:prstGeom prst="rect">
            <a:avLst/>
          </a:prstGeom>
          <a:noFill/>
        </p:spPr>
        <p:txBody>
          <a:bodyPr wrap="none" lIns="121917" tIns="60958" rIns="121917" bIns="60958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Province of Québec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8802730" y="2491886"/>
            <a:ext cx="2433712" cy="14388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lIns="121917" tIns="60958" rIns="121917" bIns="6095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Caisse de dépot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 </a:t>
            </a:r>
            <a:r>
              <a:rPr kumimoji="0" lang="hu-H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et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Placement du Québec</a:t>
            </a:r>
          </a:p>
        </p:txBody>
      </p:sp>
      <p:sp>
        <p:nvSpPr>
          <p:cNvPr id="55" name="Rectangle 54"/>
          <p:cNvSpPr/>
          <p:nvPr/>
        </p:nvSpPr>
        <p:spPr>
          <a:xfrm>
            <a:off x="9395540" y="4114926"/>
            <a:ext cx="1248093" cy="44627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21.228% 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 flipH="1">
            <a:off x="6221003" y="4568728"/>
            <a:ext cx="1" cy="74150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7019400" y="4555214"/>
            <a:ext cx="2046223" cy="99700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5643636" y="4066391"/>
            <a:ext cx="1248093" cy="446272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23.334% </a:t>
            </a:r>
          </a:p>
        </p:txBody>
      </p:sp>
      <p:cxnSp>
        <p:nvCxnSpPr>
          <p:cNvPr id="59" name="Straight Arrow Connector 58"/>
          <p:cNvCxnSpPr/>
          <p:nvPr/>
        </p:nvCxnSpPr>
        <p:spPr>
          <a:xfrm>
            <a:off x="2429691" y="4432663"/>
            <a:ext cx="2517994" cy="10359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78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2">
            <a:extLst>
              <a:ext uri="{FF2B5EF4-FFF2-40B4-BE49-F238E27FC236}">
                <a16:creationId xmlns:a16="http://schemas.microsoft.com/office/drawing/2014/main" id="{49F7019C-550C-514B-8908-ECAC8BA63A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88027" y="214623"/>
            <a:ext cx="8730208" cy="50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hu-HU" dirty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Traffic evolution </a:t>
            </a:r>
            <a:r>
              <a:rPr lang="hu-HU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2012 – 2020 FC</a:t>
            </a:r>
            <a:r>
              <a:rPr lang="en-US" altLang="hu-HU" dirty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/>
            </a:r>
            <a:br>
              <a:rPr lang="en-US" altLang="hu-HU" dirty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</a:br>
            <a:endParaRPr lang="en-US" altLang="hu-HU" dirty="0">
              <a:solidFill>
                <a:srgbClr val="C85C24"/>
              </a:solidFill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70556" y="1322244"/>
            <a:ext cx="4015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Trebuchet MS" panose="020B0603020202020204" pitchFamily="34" charset="0"/>
              </a:rPr>
              <a:t>Passenger traffic grew </a:t>
            </a:r>
            <a:r>
              <a:rPr lang="hu-HU" dirty="0" err="1" smtClean="0">
                <a:latin typeface="Trebuchet MS" panose="020B0603020202020204" pitchFamily="34" charset="0"/>
              </a:rPr>
              <a:t>by</a:t>
            </a:r>
            <a:r>
              <a:rPr lang="hu-HU" dirty="0" smtClean="0">
                <a:latin typeface="Trebuchet MS" panose="020B0603020202020204" pitchFamily="34" charset="0"/>
              </a:rPr>
              <a:t> 90% from 2012 </a:t>
            </a:r>
            <a:r>
              <a:rPr lang="hu-HU" dirty="0" err="1" smtClean="0">
                <a:latin typeface="Trebuchet MS" panose="020B0603020202020204" pitchFamily="34" charset="0"/>
              </a:rPr>
              <a:t>to</a:t>
            </a:r>
            <a:r>
              <a:rPr lang="hu-HU" dirty="0" smtClean="0">
                <a:latin typeface="Trebuchet MS" panose="020B0603020202020204" pitchFamily="34" charset="0"/>
              </a:rPr>
              <a:t> 2019, </a:t>
            </a:r>
            <a:r>
              <a:rPr lang="hu-HU" dirty="0" err="1" smtClean="0">
                <a:latin typeface="Trebuchet MS" panose="020B0603020202020204" pitchFamily="34" charset="0"/>
              </a:rPr>
              <a:t>but</a:t>
            </a:r>
            <a:r>
              <a:rPr lang="hu-HU" dirty="0" smtClean="0">
                <a:latin typeface="Trebuchet MS" panose="020B0603020202020204" pitchFamily="34" charset="0"/>
              </a:rPr>
              <a:t> in 2020 it </a:t>
            </a:r>
            <a:r>
              <a:rPr lang="hu-HU" dirty="0" err="1" smtClean="0">
                <a:latin typeface="Trebuchet MS" panose="020B0603020202020204" pitchFamily="34" charset="0"/>
              </a:rPr>
              <a:t>will</a:t>
            </a:r>
            <a:r>
              <a:rPr lang="hu-HU" dirty="0" smtClean="0">
                <a:latin typeface="Trebuchet MS" panose="020B0603020202020204" pitchFamily="34" charset="0"/>
              </a:rPr>
              <a:t> </a:t>
            </a:r>
            <a:r>
              <a:rPr lang="hu-HU" dirty="0" err="1" smtClean="0">
                <a:latin typeface="Trebuchet MS" panose="020B0603020202020204" pitchFamily="34" charset="0"/>
              </a:rPr>
              <a:t>decrease</a:t>
            </a:r>
            <a:r>
              <a:rPr lang="hu-HU" dirty="0" smtClean="0">
                <a:latin typeface="Trebuchet MS" panose="020B0603020202020204" pitchFamily="34" charset="0"/>
              </a:rPr>
              <a:t> </a:t>
            </a:r>
            <a:r>
              <a:rPr lang="hu-HU" dirty="0" err="1" smtClean="0">
                <a:latin typeface="Trebuchet MS" panose="020B0603020202020204" pitchFamily="34" charset="0"/>
              </a:rPr>
              <a:t>by</a:t>
            </a:r>
            <a:r>
              <a:rPr lang="hu-HU" dirty="0" smtClean="0">
                <a:latin typeface="Trebuchet MS" panose="020B0603020202020204" pitchFamily="34" charset="0"/>
              </a:rPr>
              <a:t> 56% </a:t>
            </a:r>
            <a:r>
              <a:rPr lang="hu-HU" dirty="0" err="1" smtClean="0">
                <a:latin typeface="Trebuchet MS" panose="020B0603020202020204" pitchFamily="34" charset="0"/>
              </a:rPr>
              <a:t>according</a:t>
            </a:r>
            <a:r>
              <a:rPr lang="hu-HU" dirty="0" smtClean="0">
                <a:latin typeface="Trebuchet MS" panose="020B0603020202020204" pitchFamily="34" charset="0"/>
              </a:rPr>
              <a:t> </a:t>
            </a:r>
            <a:r>
              <a:rPr lang="hu-HU" dirty="0" err="1" smtClean="0">
                <a:latin typeface="Trebuchet MS" panose="020B0603020202020204" pitchFamily="34" charset="0"/>
              </a:rPr>
              <a:t>to</a:t>
            </a:r>
            <a:r>
              <a:rPr lang="hu-HU" dirty="0" smtClean="0">
                <a:latin typeface="Trebuchet MS" panose="020B0603020202020204" pitchFamily="34" charset="0"/>
              </a:rPr>
              <a:t> </a:t>
            </a:r>
            <a:r>
              <a:rPr lang="hu-HU" dirty="0" err="1" smtClean="0">
                <a:latin typeface="Trebuchet MS" panose="020B0603020202020204" pitchFamily="34" charset="0"/>
              </a:rPr>
              <a:t>our</a:t>
            </a:r>
            <a:r>
              <a:rPr lang="hu-HU" dirty="0" smtClean="0">
                <a:latin typeface="Trebuchet MS" panose="020B0603020202020204" pitchFamily="34" charset="0"/>
              </a:rPr>
              <a:t> </a:t>
            </a:r>
            <a:r>
              <a:rPr lang="hu-HU" dirty="0" err="1" smtClean="0">
                <a:latin typeface="Trebuchet MS" panose="020B0603020202020204" pitchFamily="34" charset="0"/>
              </a:rPr>
              <a:t>forecast</a:t>
            </a:r>
            <a:r>
              <a:rPr lang="hu-HU" dirty="0" smtClean="0">
                <a:latin typeface="Trebuchet MS" panose="020B0603020202020204" pitchFamily="34" charset="0"/>
              </a:rPr>
              <a:t>.</a:t>
            </a:r>
            <a:endParaRPr lang="hu-HU" dirty="0">
              <a:latin typeface="Trebuchet MS" panose="020B0603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558678" y="4585362"/>
            <a:ext cx="4015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latin typeface="Trebuchet MS" panose="020B0603020202020204" pitchFamily="34" charset="0"/>
              </a:rPr>
              <a:t>Air traffic movements increased by 40% from 2012 to 2019, </a:t>
            </a:r>
            <a:r>
              <a:rPr lang="en-GB" dirty="0" smtClean="0">
                <a:latin typeface="Trebuchet MS" panose="020B0603020202020204" pitchFamily="34" charset="0"/>
              </a:rPr>
              <a:t>but </a:t>
            </a:r>
            <a:r>
              <a:rPr lang="hu-HU" dirty="0" smtClean="0">
                <a:latin typeface="Trebuchet MS" panose="020B0603020202020204" pitchFamily="34" charset="0"/>
              </a:rPr>
              <a:t>in 2020 it will decrease by 45% according to our forecast.</a:t>
            </a:r>
            <a:endParaRPr lang="hu-HU" dirty="0">
              <a:latin typeface="Trebuchet MS" panose="020B0603020202020204" pitchFamily="34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3774826"/>
              </p:ext>
            </p:extLst>
          </p:nvPr>
        </p:nvGraphicFramePr>
        <p:xfrm>
          <a:off x="107651" y="833376"/>
          <a:ext cx="6079139" cy="27561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8602992"/>
              </p:ext>
            </p:extLst>
          </p:nvPr>
        </p:nvGraphicFramePr>
        <p:xfrm>
          <a:off x="6084922" y="3940310"/>
          <a:ext cx="5586919" cy="2746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13611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2">
            <a:extLst>
              <a:ext uri="{FF2B5EF4-FFF2-40B4-BE49-F238E27FC236}">
                <a16:creationId xmlns:a16="http://schemas.microsoft.com/office/drawing/2014/main" id="{49F7019C-550C-514B-8908-ECAC8BA63A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88027" y="214623"/>
            <a:ext cx="8730208" cy="50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Passenger</a:t>
            </a:r>
            <a:r>
              <a:rPr lang="hu-HU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 </a:t>
            </a:r>
            <a:r>
              <a:rPr lang="hu-HU" altLang="hu-HU" dirty="0" err="1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Traffic</a:t>
            </a:r>
            <a:endParaRPr lang="en-US" altLang="hu-HU" dirty="0">
              <a:solidFill>
                <a:srgbClr val="C85C24"/>
              </a:solidFill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400253" y="838403"/>
          <a:ext cx="7410247" cy="4800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" name="Straight Connector 2"/>
          <p:cNvCxnSpPr/>
          <p:nvPr/>
        </p:nvCxnSpPr>
        <p:spPr>
          <a:xfrm flipV="1">
            <a:off x="4105376" y="4257675"/>
            <a:ext cx="552349" cy="602913"/>
          </a:xfrm>
          <a:prstGeom prst="line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1997" y="240706"/>
            <a:ext cx="2852475" cy="29978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1996" y="3353130"/>
            <a:ext cx="2852475" cy="299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26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2">
            <a:extLst>
              <a:ext uri="{FF2B5EF4-FFF2-40B4-BE49-F238E27FC236}">
                <a16:creationId xmlns:a16="http://schemas.microsoft.com/office/drawing/2014/main" id="{49F7019C-550C-514B-8908-ECAC8BA63A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88026" y="214623"/>
            <a:ext cx="9210841" cy="50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hu-HU" altLang="hu-HU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99 </a:t>
            </a:r>
            <a:r>
              <a:rPr lang="hu-HU" altLang="hu-HU" dirty="0" err="1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destinations</a:t>
            </a:r>
            <a:r>
              <a:rPr lang="hu-HU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, 23 </a:t>
            </a:r>
            <a:r>
              <a:rPr lang="hu-HU" altLang="hu-HU" dirty="0" err="1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airlines</a:t>
            </a:r>
            <a:r>
              <a:rPr lang="hu-HU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 in AUG 2020</a:t>
            </a:r>
            <a:endParaRPr lang="en-US" altLang="hu-HU" dirty="0">
              <a:solidFill>
                <a:srgbClr val="C85C24"/>
              </a:solidFill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1030" name="Picture 6" descr="Aegean Airlines Vector Logo | Free Download - (.AI + .PNG) format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46" b="40717"/>
          <a:stretch/>
        </p:blipFill>
        <p:spPr bwMode="auto">
          <a:xfrm>
            <a:off x="181149" y="757768"/>
            <a:ext cx="2667000" cy="48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eroflot Russian Airlines Logo - Logok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6" b="28957"/>
          <a:stretch/>
        </p:blipFill>
        <p:spPr bwMode="auto">
          <a:xfrm>
            <a:off x="26317" y="1840370"/>
            <a:ext cx="2976664" cy="94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irBaltic - Wikipedi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68" y="5950345"/>
            <a:ext cx="2159607" cy="822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Air France Logo | The most famous brands and company logos in the ..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255" y="5521761"/>
            <a:ext cx="2729252" cy="153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Image result for lot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946" y="4167952"/>
            <a:ext cx="1547375" cy="657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ritish Airways logo evolution | Logo design love, Logo evolution ...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58" b="41944"/>
          <a:stretch/>
        </p:blipFill>
        <p:spPr bwMode="auto">
          <a:xfrm>
            <a:off x="129045" y="2930581"/>
            <a:ext cx="2929277" cy="520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Belavia | Logopedia | Fando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51" y="3597269"/>
            <a:ext cx="1786624" cy="71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easyJet - Simple English Wikipedia, the free encyclopedi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558" y="2498234"/>
            <a:ext cx="1786624" cy="7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EGYPTAIR Logo Vector (.EPS) Free Download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6667" b="100000" l="0" r="100000">
                        <a14:foregroundMark x1="13333" y1="68095" x2="98333" y2="66667"/>
                        <a14:foregroundMark x1="97667" y1="90000" x2="667" y2="94286"/>
                        <a14:backgroundMark x1="5000" y1="87619" x2="99333" y2="976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7710" b="16420"/>
          <a:stretch/>
        </p:blipFill>
        <p:spPr bwMode="auto">
          <a:xfrm>
            <a:off x="245335" y="1355680"/>
            <a:ext cx="2227202" cy="559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Eurowings Vector Logo | Free Download - (.SVG + .PNG) format ...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5" b="25249"/>
          <a:stretch/>
        </p:blipFill>
        <p:spPr bwMode="auto">
          <a:xfrm>
            <a:off x="6905558" y="3396241"/>
            <a:ext cx="1880503" cy="529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jet2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017" y="5086252"/>
            <a:ext cx="1927044" cy="323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Finnair Vector Logo | Free Download - (.SVG + .PNG) format ...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2" b="37807"/>
          <a:stretch/>
        </p:blipFill>
        <p:spPr bwMode="auto">
          <a:xfrm>
            <a:off x="129644" y="4480138"/>
            <a:ext cx="2342893" cy="33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File:KLM logo.svg - Wikimedia Commons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03" y="4927469"/>
            <a:ext cx="1311668" cy="765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Fly with Lufthansa Airlines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0" t="37834" r="12191" b="29562"/>
          <a:stretch/>
        </p:blipFill>
        <p:spPr bwMode="auto">
          <a:xfrm>
            <a:off x="6656047" y="6269111"/>
            <a:ext cx="2285645" cy="563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Norwegian Vector Logo | Free Download - (.SVG + .PNG) format ...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2" b="26226"/>
          <a:stretch/>
        </p:blipFill>
        <p:spPr bwMode="auto">
          <a:xfrm>
            <a:off x="6909741" y="5706396"/>
            <a:ext cx="1876320" cy="49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vignette4.wikia.nocookie.net/logopedia/images/c/c8/Ryanair_logo_2013-.png/revision/latest?cb=20150630234423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725" y="862956"/>
            <a:ext cx="2318472" cy="27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Qatar Airways Vector Logo | Free Download - (.SVG + .PNG) format ...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2" b="20431"/>
          <a:stretch/>
        </p:blipFill>
        <p:spPr bwMode="auto">
          <a:xfrm>
            <a:off x="3343367" y="888676"/>
            <a:ext cx="2280848" cy="71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Pegasus Airlines Egypt Customer Service - Flights Customer Service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73" b="29771"/>
          <a:stretch/>
        </p:blipFill>
        <p:spPr bwMode="auto">
          <a:xfrm>
            <a:off x="3332012" y="1840370"/>
            <a:ext cx="2280848" cy="51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 descr="Swiss International Air Lines Vector Logo | Free Download - (.AI + ...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5" b="26972"/>
          <a:stretch/>
        </p:blipFill>
        <p:spPr bwMode="auto">
          <a:xfrm>
            <a:off x="3332012" y="2675099"/>
            <a:ext cx="2280848" cy="584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 descr="Turkish-Airlines-logo-2019-logotype - Logok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94" b="35404"/>
          <a:stretch/>
        </p:blipFill>
        <p:spPr bwMode="auto">
          <a:xfrm>
            <a:off x="3094045" y="4480020"/>
            <a:ext cx="2353116" cy="64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Tarom – Logos Download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580" y="3531149"/>
            <a:ext cx="2363983" cy="724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36182" y="852130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Trebuchet MS" panose="020B0603020202020204" pitchFamily="34" charset="0"/>
              </a:rPr>
              <a:t>40 </a:t>
            </a:r>
            <a:r>
              <a:rPr lang="hu-HU" dirty="0" err="1" smtClean="0">
                <a:latin typeface="Trebuchet MS" panose="020B0603020202020204" pitchFamily="34" charset="0"/>
              </a:rPr>
              <a:t>destinations</a:t>
            </a:r>
            <a:endParaRPr lang="hu-HU" dirty="0">
              <a:latin typeface="Trebuchet MS" panose="020B0603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960946" y="1483384"/>
            <a:ext cx="1675849" cy="774514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8955726" y="1660963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Trebuchet MS" panose="020B0603020202020204" pitchFamily="34" charset="0"/>
              </a:rPr>
              <a:t>62 </a:t>
            </a:r>
            <a:r>
              <a:rPr lang="hu-HU" dirty="0" err="1" smtClean="0">
                <a:latin typeface="Trebuchet MS" panose="020B0603020202020204" pitchFamily="34" charset="0"/>
              </a:rPr>
              <a:t>destinations</a:t>
            </a:r>
            <a:endParaRPr lang="hu-HU" dirty="0">
              <a:latin typeface="Trebuchet MS" panose="020B0603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864050" y="2459327"/>
            <a:ext cx="19341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Trebuchet MS" panose="020B0603020202020204" pitchFamily="34" charset="0"/>
              </a:rPr>
              <a:t>Amsterdam, Basel, </a:t>
            </a:r>
            <a:r>
              <a:rPr lang="hu-HU" sz="1400" dirty="0" err="1">
                <a:latin typeface="Trebuchet MS" panose="020B0603020202020204" pitchFamily="34" charset="0"/>
              </a:rPr>
              <a:t>G</a:t>
            </a:r>
            <a:r>
              <a:rPr lang="hu-HU" sz="1400" dirty="0" err="1" smtClean="0">
                <a:latin typeface="Trebuchet MS" panose="020B0603020202020204" pitchFamily="34" charset="0"/>
              </a:rPr>
              <a:t>eneva</a:t>
            </a:r>
            <a:r>
              <a:rPr lang="hu-HU" sz="1400" dirty="0" smtClean="0">
                <a:latin typeface="Trebuchet MS" panose="020B0603020202020204" pitchFamily="34" charset="0"/>
              </a:rPr>
              <a:t>, London, Manchester</a:t>
            </a:r>
            <a:endParaRPr lang="hu-HU" sz="1400" dirty="0">
              <a:latin typeface="Trebuchet MS" panose="020B0603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931463" y="3390966"/>
            <a:ext cx="193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latin typeface="Trebuchet MS" panose="020B0603020202020204" pitchFamily="34" charset="0"/>
              </a:rPr>
              <a:t>Dusseldorf</a:t>
            </a:r>
            <a:r>
              <a:rPr lang="hu-HU" sz="1400" dirty="0" smtClean="0">
                <a:latin typeface="Trebuchet MS" panose="020B0603020202020204" pitchFamily="34" charset="0"/>
              </a:rPr>
              <a:t>, Hamburg, </a:t>
            </a:r>
            <a:r>
              <a:rPr lang="hu-HU" sz="1400" dirty="0" err="1" smtClean="0">
                <a:latin typeface="Trebuchet MS" panose="020B0603020202020204" pitchFamily="34" charset="0"/>
              </a:rPr>
              <a:t>Stuttgarr</a:t>
            </a:r>
            <a:endParaRPr lang="hu-HU" sz="1400" dirty="0">
              <a:latin typeface="Trebuchet MS" panose="020B0603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955726" y="5016994"/>
            <a:ext cx="193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Trebuchet MS" panose="020B0603020202020204" pitchFamily="34" charset="0"/>
              </a:rPr>
              <a:t>Birmingham, Manchester</a:t>
            </a:r>
            <a:endParaRPr lang="hu-HU" sz="1400" dirty="0">
              <a:latin typeface="Trebuchet MS" panose="020B0603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931463" y="4266531"/>
            <a:ext cx="1934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Trebuchet MS" panose="020B0603020202020204" pitchFamily="34" charset="0"/>
              </a:rPr>
              <a:t>Dubrovnik, </a:t>
            </a:r>
            <a:r>
              <a:rPr lang="hu-HU" sz="1400" dirty="0" err="1" smtClean="0">
                <a:latin typeface="Trebuchet MS" panose="020B0603020202020204" pitchFamily="34" charset="0"/>
              </a:rPr>
              <a:t>Seoul</a:t>
            </a:r>
            <a:r>
              <a:rPr lang="hu-HU" sz="1400" dirty="0" smtClean="0">
                <a:latin typeface="Trebuchet MS" panose="020B0603020202020204" pitchFamily="34" charset="0"/>
              </a:rPr>
              <a:t>, </a:t>
            </a:r>
            <a:r>
              <a:rPr lang="hu-HU" sz="1400" dirty="0" err="1" smtClean="0">
                <a:latin typeface="Trebuchet MS" panose="020B0603020202020204" pitchFamily="34" charset="0"/>
              </a:rPr>
              <a:t>Warsaw</a:t>
            </a:r>
            <a:endParaRPr lang="hu-HU" sz="1400" dirty="0">
              <a:latin typeface="Trebuchet MS" panose="020B0603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931463" y="5800554"/>
            <a:ext cx="1934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>
                <a:latin typeface="Trebuchet MS" panose="020B0603020202020204" pitchFamily="34" charset="0"/>
              </a:rPr>
              <a:t>Copenhagen</a:t>
            </a:r>
            <a:r>
              <a:rPr lang="hu-HU" sz="1400" dirty="0" smtClean="0">
                <a:latin typeface="Trebuchet MS" panose="020B0603020202020204" pitchFamily="34" charset="0"/>
              </a:rPr>
              <a:t>, Oslo</a:t>
            </a:r>
            <a:endParaRPr lang="hu-HU" sz="1400" dirty="0">
              <a:latin typeface="Trebuchet MS" panose="020B0603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955726" y="6399276"/>
            <a:ext cx="1934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>
                <a:latin typeface="Trebuchet MS" panose="020B0603020202020204" pitchFamily="34" charset="0"/>
              </a:rPr>
              <a:t>Frankfurt, </a:t>
            </a:r>
            <a:r>
              <a:rPr lang="hu-HU" sz="1400" dirty="0" err="1" smtClean="0">
                <a:latin typeface="Trebuchet MS" panose="020B0603020202020204" pitchFamily="34" charset="0"/>
              </a:rPr>
              <a:t>Munich</a:t>
            </a:r>
            <a:endParaRPr lang="hu-HU" sz="1400"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224858" y="5310210"/>
            <a:ext cx="2517866" cy="64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2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9F7019C-550C-514B-8908-ECAC8BA63A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88027" y="214623"/>
            <a:ext cx="8730208" cy="50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hu-HU" dirty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Passenger Traffic </a:t>
            </a:r>
            <a:r>
              <a:rPr lang="hu-HU" altLang="hu-HU" dirty="0" err="1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Forecast</a:t>
            </a:r>
            <a:r>
              <a:rPr lang="hu-HU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 2020 - 2024</a:t>
            </a:r>
            <a:endParaRPr lang="en-US" altLang="hu-HU" dirty="0">
              <a:solidFill>
                <a:srgbClr val="C85C24"/>
              </a:solidFill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8027" y="5711357"/>
            <a:ext cx="94532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err="1" smtClean="0">
                <a:latin typeface="Trebuchet MS" panose="020B0603020202020204" pitchFamily="34" charset="0"/>
              </a:rPr>
              <a:t>Annual</a:t>
            </a:r>
            <a:r>
              <a:rPr lang="hu-HU" sz="1400" dirty="0" smtClean="0">
                <a:latin typeface="Trebuchet MS" panose="020B0603020202020204" pitchFamily="34" charset="0"/>
              </a:rPr>
              <a:t> </a:t>
            </a:r>
            <a:r>
              <a:rPr lang="hu-HU" sz="1400" dirty="0" err="1" smtClean="0">
                <a:latin typeface="Trebuchet MS" panose="020B0603020202020204" pitchFamily="34" charset="0"/>
              </a:rPr>
              <a:t>change</a:t>
            </a:r>
            <a:r>
              <a:rPr lang="hu-HU" sz="1400" dirty="0" smtClean="0">
                <a:latin typeface="Trebuchet MS" panose="020B0603020202020204" pitchFamily="34" charset="0"/>
              </a:rPr>
              <a:t>               -56.3%                     83.6%                        21.0%                        8.3%                         5.9%</a:t>
            </a:r>
            <a:endParaRPr lang="hu-HU" sz="1400" dirty="0">
              <a:latin typeface="Trebuchet MS" panose="020B0603020202020204" pitchFamily="34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4329071"/>
              </p:ext>
            </p:extLst>
          </p:nvPr>
        </p:nvGraphicFramePr>
        <p:xfrm>
          <a:off x="1867711" y="1158812"/>
          <a:ext cx="9328825" cy="45525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1680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49F7019C-550C-514B-8908-ECAC8BA63A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88027" y="214623"/>
            <a:ext cx="8730208" cy="50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hu-HU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Benchmark 2020 </a:t>
            </a:r>
            <a:r>
              <a:rPr lang="hu-HU" altLang="hu-HU" dirty="0" err="1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April</a:t>
            </a:r>
            <a:r>
              <a:rPr lang="hu-HU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 YTD</a:t>
            </a:r>
            <a:endParaRPr lang="en-US" altLang="hu-HU" dirty="0">
              <a:solidFill>
                <a:srgbClr val="C85C24"/>
              </a:solidFill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5" name="Diagram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46491"/>
              </p:ext>
            </p:extLst>
          </p:nvPr>
        </p:nvGraphicFramePr>
        <p:xfrm>
          <a:off x="768484" y="1167318"/>
          <a:ext cx="10836613" cy="5107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7087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2">
            <a:extLst>
              <a:ext uri="{FF2B5EF4-FFF2-40B4-BE49-F238E27FC236}">
                <a16:creationId xmlns:a16="http://schemas.microsoft.com/office/drawing/2014/main" id="{49F7019C-550C-514B-8908-ECAC8BA63A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07585" y="178024"/>
            <a:ext cx="8730208" cy="50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hu-HU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New </a:t>
            </a:r>
            <a:r>
              <a:rPr lang="hu-HU" altLang="hu-HU" dirty="0" err="1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destinations</a:t>
            </a:r>
            <a:r>
              <a:rPr lang="hu-HU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 in SS20</a:t>
            </a:r>
            <a:endParaRPr lang="en-US" altLang="hu-HU" dirty="0">
              <a:solidFill>
                <a:srgbClr val="C85C24"/>
              </a:solidFill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3" name="Picture 2" descr="https://upload.wikimedia.org/wikipedia/commons/c/c4/Wizz_Air_Logo_201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83" y="1908710"/>
            <a:ext cx="2252854" cy="104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64578" y="1908710"/>
            <a:ext cx="206498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err="1" smtClean="0">
                <a:latin typeface="Trebuchet MS" panose="020B0603020202020204" pitchFamily="34" charset="0"/>
              </a:rPr>
              <a:t>Mykonos</a:t>
            </a:r>
            <a:r>
              <a:rPr lang="hu-HU" sz="1600" dirty="0" smtClean="0">
                <a:latin typeface="Trebuchet MS" panose="020B0603020202020204" pitchFamily="34" charset="0"/>
              </a:rPr>
              <a:t>, 2 </a:t>
            </a:r>
            <a:r>
              <a:rPr lang="hu-HU" sz="1600" dirty="0" err="1" smtClean="0">
                <a:latin typeface="Trebuchet MS" panose="020B0603020202020204" pitchFamily="34" charset="0"/>
              </a:rPr>
              <a:t>weekly</a:t>
            </a:r>
            <a:endParaRPr lang="hu-HU" sz="1600" dirty="0" smtClean="0">
              <a:latin typeface="Trebuchet MS" panose="020B0603020202020204" pitchFamily="34" charset="0"/>
            </a:endParaRPr>
          </a:p>
          <a:p>
            <a:r>
              <a:rPr lang="hu-HU" sz="1600" dirty="0" err="1" smtClean="0">
                <a:latin typeface="Trebuchet MS" panose="020B0603020202020204" pitchFamily="34" charset="0"/>
              </a:rPr>
              <a:t>Santorini</a:t>
            </a:r>
            <a:r>
              <a:rPr lang="hu-HU" sz="1600" dirty="0" smtClean="0">
                <a:latin typeface="Trebuchet MS" panose="020B0603020202020204" pitchFamily="34" charset="0"/>
              </a:rPr>
              <a:t>, 2 </a:t>
            </a:r>
            <a:r>
              <a:rPr lang="hu-HU" sz="1600" dirty="0" err="1" smtClean="0">
                <a:latin typeface="Trebuchet MS" panose="020B0603020202020204" pitchFamily="34" charset="0"/>
              </a:rPr>
              <a:t>weekly</a:t>
            </a:r>
            <a:endParaRPr lang="hu-HU" sz="1600" dirty="0" smtClean="0">
              <a:latin typeface="Trebuchet MS" panose="020B0603020202020204" pitchFamily="34" charset="0"/>
            </a:endParaRPr>
          </a:p>
          <a:p>
            <a:r>
              <a:rPr lang="hu-HU" sz="1600" dirty="0" smtClean="0">
                <a:latin typeface="Trebuchet MS" panose="020B0603020202020204" pitchFamily="34" charset="0"/>
              </a:rPr>
              <a:t>Abu Dhabi, 2 </a:t>
            </a:r>
            <a:r>
              <a:rPr lang="hu-HU" sz="1600" dirty="0" err="1" smtClean="0">
                <a:latin typeface="Trebuchet MS" panose="020B0603020202020204" pitchFamily="34" charset="0"/>
              </a:rPr>
              <a:t>weekly</a:t>
            </a:r>
            <a:endParaRPr lang="hu-HU" sz="1600" dirty="0" smtClean="0">
              <a:latin typeface="Trebuchet MS" panose="020B0603020202020204" pitchFamily="34" charset="0"/>
            </a:endParaRPr>
          </a:p>
          <a:p>
            <a:r>
              <a:rPr lang="hu-HU" sz="1600" dirty="0" err="1" smtClean="0">
                <a:latin typeface="Trebuchet MS" panose="020B0603020202020204" pitchFamily="34" charset="0"/>
              </a:rPr>
              <a:t>Menorca</a:t>
            </a:r>
            <a:r>
              <a:rPr lang="hu-HU" sz="1600" dirty="0" smtClean="0">
                <a:latin typeface="Trebuchet MS" panose="020B0603020202020204" pitchFamily="34" charset="0"/>
              </a:rPr>
              <a:t>, 2 </a:t>
            </a:r>
            <a:r>
              <a:rPr lang="hu-HU" sz="1600" dirty="0" err="1" smtClean="0">
                <a:latin typeface="Trebuchet MS" panose="020B0603020202020204" pitchFamily="34" charset="0"/>
              </a:rPr>
              <a:t>weekly</a:t>
            </a:r>
            <a:endParaRPr lang="hu-HU" sz="1600" dirty="0" smtClean="0">
              <a:latin typeface="Trebuchet MS" panose="020B0603020202020204" pitchFamily="34" charset="0"/>
            </a:endParaRPr>
          </a:p>
          <a:p>
            <a:endParaRPr lang="hu-HU" sz="1600" dirty="0">
              <a:latin typeface="Trebuchet MS" panose="020B0603020202020204" pitchFamily="34" charset="0"/>
            </a:endParaRPr>
          </a:p>
        </p:txBody>
      </p:sp>
      <p:pic>
        <p:nvPicPr>
          <p:cNvPr id="1026" name="Picture 2" descr="iCoup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524" y="4449130"/>
            <a:ext cx="2516222" cy="63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524097" y="4549405"/>
            <a:ext cx="22557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Trebuchet MS" panose="020B0603020202020204" pitchFamily="34" charset="0"/>
              </a:rPr>
              <a:t>Luxembourg, 2 </a:t>
            </a:r>
            <a:r>
              <a:rPr lang="hu-HU" sz="1600" dirty="0" err="1" smtClean="0">
                <a:latin typeface="Trebuchet MS" panose="020B0603020202020204" pitchFamily="34" charset="0"/>
              </a:rPr>
              <a:t>weekly</a:t>
            </a:r>
            <a:endParaRPr lang="hu-HU" sz="1600" dirty="0" smtClean="0">
              <a:latin typeface="Trebuchet MS" panose="020B0603020202020204" pitchFamily="34" charset="0"/>
            </a:endParaRPr>
          </a:p>
          <a:p>
            <a:endParaRPr lang="hu-HU" sz="1600" dirty="0">
              <a:latin typeface="Trebuchet MS" panose="020B0603020202020204" pitchFamily="34" charset="0"/>
            </a:endParaRPr>
          </a:p>
          <a:p>
            <a:endParaRPr lang="hu-HU" sz="1600" dirty="0" smtClean="0">
              <a:latin typeface="Trebuchet MS" panose="020B0603020202020204" pitchFamily="34" charset="0"/>
            </a:endParaRPr>
          </a:p>
          <a:p>
            <a:endParaRPr lang="hu-HU" sz="1600" dirty="0">
              <a:latin typeface="Trebuchet MS" panose="020B0603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8566" y="1908710"/>
            <a:ext cx="2126809" cy="904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79843" y="2228248"/>
            <a:ext cx="18854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600" dirty="0" smtClean="0">
                <a:latin typeface="Trebuchet MS" panose="020B0603020202020204" pitchFamily="34" charset="0"/>
              </a:rPr>
              <a:t>Dubrovnik, </a:t>
            </a:r>
            <a:r>
              <a:rPr lang="hu-HU" sz="1600" dirty="0" err="1" smtClean="0">
                <a:latin typeface="Trebuchet MS" panose="020B0603020202020204" pitchFamily="34" charset="0"/>
              </a:rPr>
              <a:t>weekly</a:t>
            </a:r>
            <a:endParaRPr lang="hu-HU" sz="1600" dirty="0" smtClean="0">
              <a:latin typeface="Trebuchet MS" panose="020B0603020202020204" pitchFamily="34" charset="0"/>
            </a:endParaRPr>
          </a:p>
          <a:p>
            <a:r>
              <a:rPr lang="hu-HU" sz="1600" dirty="0" err="1" smtClean="0">
                <a:latin typeface="Trebuchet MS" panose="020B0603020202020204" pitchFamily="34" charset="0"/>
              </a:rPr>
              <a:t>Varna</a:t>
            </a:r>
            <a:r>
              <a:rPr lang="hu-HU" sz="1600" dirty="0" smtClean="0">
                <a:latin typeface="Trebuchet MS" panose="020B0603020202020204" pitchFamily="34" charset="0"/>
              </a:rPr>
              <a:t>, </a:t>
            </a:r>
            <a:r>
              <a:rPr lang="hu-HU" sz="1600" dirty="0" err="1" smtClean="0">
                <a:latin typeface="Trebuchet MS" panose="020B0603020202020204" pitchFamily="34" charset="0"/>
              </a:rPr>
              <a:t>weekly</a:t>
            </a:r>
            <a:endParaRPr lang="hu-HU" sz="1600" dirty="0" smtClean="0">
              <a:latin typeface="Trebuchet MS" panose="020B0603020202020204" pitchFamily="34" charset="0"/>
            </a:endParaRPr>
          </a:p>
          <a:p>
            <a:endParaRPr lang="hu-HU" sz="16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1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2">
            <a:extLst>
              <a:ext uri="{FF2B5EF4-FFF2-40B4-BE49-F238E27FC236}">
                <a16:creationId xmlns:a16="http://schemas.microsoft.com/office/drawing/2014/main" id="{49F7019C-550C-514B-8908-ECAC8BA63AB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188027" y="214623"/>
            <a:ext cx="8730208" cy="504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hu-HU" altLang="hu-HU" dirty="0" smtClean="0">
                <a:solidFill>
                  <a:srgbClr val="C85C24"/>
                </a:solidFill>
                <a:latin typeface="Trebuchet MS" panose="020B0603020202020204" pitchFamily="34" charset="0"/>
                <a:ea typeface="ＭＳ Ｐゴシック" panose="020B0600070205080204" pitchFamily="34" charset="-128"/>
              </a:rPr>
              <a:t>Number of routes 2015 – 2020</a:t>
            </a:r>
            <a:endParaRPr lang="en-US" altLang="hu-HU" dirty="0">
              <a:solidFill>
                <a:srgbClr val="C85C24"/>
              </a:solidFill>
              <a:latin typeface="Trebuchet MS" panose="020B0603020202020204" pitchFamily="34" charset="0"/>
              <a:ea typeface="ＭＳ Ｐゴシック" panose="020B0600070205080204" pitchFamily="34" charset="-128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922476"/>
              </p:ext>
            </p:extLst>
          </p:nvPr>
        </p:nvGraphicFramePr>
        <p:xfrm>
          <a:off x="1188027" y="1284050"/>
          <a:ext cx="10154424" cy="4824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0163175" y="5955080"/>
            <a:ext cx="5293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 smtClean="0">
                <a:latin typeface="Trebuchet MS" panose="020B0603020202020204" pitchFamily="34" charset="0"/>
              </a:rPr>
              <a:t>AUG</a:t>
            </a:r>
            <a:endParaRPr lang="hu-HU" sz="1400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39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877</Words>
  <Application>Microsoft Office PowerPoint</Application>
  <PresentationFormat>Szélesvásznú</PresentationFormat>
  <Paragraphs>138</Paragraphs>
  <Slides>15</Slides>
  <Notes>11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2" baseType="lpstr">
      <vt:lpstr>ＭＳ Ｐゴシック</vt:lpstr>
      <vt:lpstr>Arial</vt:lpstr>
      <vt:lpstr>Calibri</vt:lpstr>
      <vt:lpstr>Calibri Light</vt:lpstr>
      <vt:lpstr>Open Sans</vt:lpstr>
      <vt:lpstr>Trebuchet MS</vt:lpstr>
      <vt:lpstr>Office Theme</vt:lpstr>
      <vt:lpstr>PowerPoint-bemutató</vt:lpstr>
      <vt:lpstr>bud: ownership structure </vt:lpstr>
      <vt:lpstr>Traffic evolution 2012 – 2020 FC </vt:lpstr>
      <vt:lpstr>Passenger Traffic</vt:lpstr>
      <vt:lpstr>99 destinations, 23 airlines in AUG 2020</vt:lpstr>
      <vt:lpstr>Passenger Traffic Forecast 2020 - 2024</vt:lpstr>
      <vt:lpstr>Benchmark 2020 April YTD</vt:lpstr>
      <vt:lpstr>New destinations in SS20</vt:lpstr>
      <vt:lpstr>Number of routes 2015 – 2020</vt:lpstr>
      <vt:lpstr>Supporting each other</vt:lpstr>
      <vt:lpstr>COVID measures</vt:lpstr>
      <vt:lpstr>Hygiene measures</vt:lpstr>
      <vt:lpstr>Social Distancing measures</vt:lpstr>
      <vt:lpstr>Communication</vt:lpstr>
      <vt:lpstr>PowerPoint-bemutató</vt:lpstr>
    </vt:vector>
  </TitlesOfParts>
  <Company>Budapest Airport Zrt.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Lázár Dalma</dc:creator>
  <cp:lastModifiedBy>Ildiko Jankovich</cp:lastModifiedBy>
  <cp:revision>142</cp:revision>
  <cp:lastPrinted>2019-09-10T12:41:17Z</cp:lastPrinted>
  <dcterms:created xsi:type="dcterms:W3CDTF">2019-05-13T16:03:55Z</dcterms:created>
  <dcterms:modified xsi:type="dcterms:W3CDTF">2020-07-27T19:42:40Z</dcterms:modified>
</cp:coreProperties>
</file>